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527" r:id="rId3"/>
    <p:sldId id="528" r:id="rId4"/>
    <p:sldId id="529" r:id="rId5"/>
    <p:sldId id="530" r:id="rId6"/>
    <p:sldId id="531" r:id="rId7"/>
    <p:sldId id="532" r:id="rId8"/>
    <p:sldId id="533" r:id="rId9"/>
    <p:sldId id="534" r:id="rId10"/>
    <p:sldId id="535" r:id="rId11"/>
    <p:sldId id="536" r:id="rId12"/>
    <p:sldId id="537" r:id="rId13"/>
    <p:sldId id="538" r:id="rId14"/>
    <p:sldId id="539" r:id="rId15"/>
    <p:sldId id="540" r:id="rId16"/>
    <p:sldId id="541" r:id="rId17"/>
    <p:sldId id="542" r:id="rId18"/>
    <p:sldId id="543" r:id="rId19"/>
    <p:sldId id="544" r:id="rId20"/>
    <p:sldId id="545" r:id="rId21"/>
    <p:sldId id="403" r:id="rId22"/>
    <p:sldId id="498" r:id="rId23"/>
    <p:sldId id="501" r:id="rId24"/>
    <p:sldId id="453" r:id="rId25"/>
    <p:sldId id="452" r:id="rId26"/>
    <p:sldId id="451" r:id="rId27"/>
    <p:sldId id="399" r:id="rId28"/>
    <p:sldId id="524" r:id="rId29"/>
    <p:sldId id="525" r:id="rId30"/>
    <p:sldId id="407" r:id="rId31"/>
    <p:sldId id="408" r:id="rId32"/>
    <p:sldId id="465" r:id="rId33"/>
    <p:sldId id="462" r:id="rId34"/>
    <p:sldId id="469" r:id="rId35"/>
    <p:sldId id="470" r:id="rId36"/>
    <p:sldId id="472" r:id="rId37"/>
    <p:sldId id="471" r:id="rId38"/>
    <p:sldId id="473" r:id="rId39"/>
    <p:sldId id="475" r:id="rId40"/>
    <p:sldId id="476" r:id="rId41"/>
    <p:sldId id="417" r:id="rId42"/>
    <p:sldId id="365" r:id="rId43"/>
    <p:sldId id="526" r:id="rId44"/>
    <p:sldId id="5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F52B"/>
    <a:srgbClr val="FF9900"/>
    <a:srgbClr val="A04646"/>
    <a:srgbClr val="74B71B"/>
    <a:srgbClr val="FF3300"/>
    <a:srgbClr val="000000"/>
    <a:srgbClr val="0860A8"/>
    <a:srgbClr val="25E70B"/>
    <a:srgbClr val="FF7575"/>
    <a:srgbClr val="5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2" autoAdjust="0"/>
    <p:restoredTop sz="74067" autoAdjust="0"/>
  </p:normalViewPr>
  <p:slideViewPr>
    <p:cSldViewPr>
      <p:cViewPr>
        <p:scale>
          <a:sx n="50" d="100"/>
          <a:sy n="50" d="100"/>
        </p:scale>
        <p:origin x="-984" y="-108"/>
      </p:cViewPr>
      <p:guideLst>
        <p:guide orient="horz" pos="2160"/>
        <p:guide pos="6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F51A7E-C9B6-403D-94E5-9F93F39D0C9D}" type="datetimeFigureOut">
              <a:rPr lang="en-US" smtClean="0"/>
              <a:pPr/>
              <a:t>12/16/2010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FD011-EAFC-46FF-BD79-9293FAB85F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rest of the</a:t>
            </a:r>
            <a:r>
              <a:rPr lang="en-US" baseline="0" dirty="0" smtClean="0"/>
              <a:t> talk, I will first describe our solution for the global component, after that Tomas will take over and describe the local component solution and show our results.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 mentioned, the global component captures light transport over longer distances.</a:t>
            </a:r>
            <a:endParaRPr lang="en-US" baseline="0" dirty="0" smtClean="0"/>
          </a:p>
          <a:p>
            <a:r>
              <a:rPr lang="en-US" baseline="0" dirty="0" smtClean="0"/>
              <a:t>We handle the global component by the classic VPLs with clamping, that we refer to as “global” VPLs. </a:t>
            </a:r>
          </a:p>
          <a:p>
            <a:r>
              <a:rPr lang="en-US" baseline="0" dirty="0" smtClean="0"/>
              <a:t>We need as many VPLs as possible in the global method, so there isn’t much energy left for the compensation.  Therefore, we need a solution that scales with many VPLs.</a:t>
            </a:r>
          </a:p>
          <a:p>
            <a:r>
              <a:rPr lang="en-US" baseline="0" dirty="0" smtClean="0"/>
              <a:t>We propose a “visibility clustering” method that build on Matrix Row Column Sampling, but it’s better suited for handling glossy scenes.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dirty="0" smtClean="0"/>
              <a:t>Before going into the detail of our visibility clustering, I will explain how MRCS</a:t>
            </a:r>
            <a:r>
              <a:rPr lang="en-US" baseline="0" dirty="0" smtClean="0"/>
              <a:t> works. </a:t>
            </a:r>
          </a:p>
          <a:p>
            <a:r>
              <a:rPr lang="en-US" dirty="0" smtClean="0"/>
              <a:t>First, in MRCS, the problem is viewed as a large matrix of light-pixel interactions</a:t>
            </a:r>
            <a:r>
              <a:rPr lang="en-US" baseline="0" dirty="0" smtClean="0"/>
              <a:t> – that I will refer to as the interaction matrix.</a:t>
            </a:r>
            <a:endParaRPr lang="en-US" dirty="0" smtClean="0"/>
          </a:p>
          <a:p>
            <a:r>
              <a:rPr lang="en-US" dirty="0" smtClean="0"/>
              <a:t>This means that each element of the matrix is the contribution of a single light to a single pixel.</a:t>
            </a:r>
          </a:p>
          <a:p>
            <a:r>
              <a:rPr lang="en-US" dirty="0" smtClean="0"/>
              <a:t>So, the columns of the matrix are really images rendered with a single light.</a:t>
            </a:r>
          </a:p>
          <a:p>
            <a:r>
              <a:rPr lang="en-US" dirty="0" smtClean="0"/>
              <a:t>The rows represent contributions of the lights to a particular pixel.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eaLnBrk="1" hangingPunct="1"/>
            <a:r>
              <a:rPr lang="en-US" dirty="0" smtClean="0"/>
              <a:t>In this setting, the image we want to render is equal to the sum of the columns of the matrix.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evaluating all the lights (including their visibility) is too expensive, so</a:t>
            </a:r>
            <a:r>
              <a:rPr lang="en-US" baseline="0" dirty="0" smtClean="0"/>
              <a:t> MRCS chooses a couple of columns – or lights – to approximate the sum.  This is possible because in diffuse scenes, the matrix is close to low-rank.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information necessary to pick good columns, is obtained by evaluating a number of rows of the matrix.</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Part of the efficiency of the method stems from the fact that GPU-based shadow mapping can be used to evaluate visibility for both the columns and the rows of the matrix.</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dirty="0" smtClean="0"/>
              <a:t>The design of our</a:t>
            </a:r>
            <a:r>
              <a:rPr lang="en-US" baseline="0" dirty="0" smtClean="0"/>
              <a:t> </a:t>
            </a:r>
            <a:r>
              <a:rPr lang="en-US" dirty="0" smtClean="0"/>
              <a:t>visibility clustering approach </a:t>
            </a:r>
            <a:r>
              <a:rPr lang="en-US" baseline="0" dirty="0" smtClean="0"/>
              <a:t>is motivated by several observation on shading and visibility in glossy scenes.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we observe that in glossy scenes we cannot easily pick a small subset lights to approximate the solution, because shading from the individual lights is quite different.  In other words, we want to compute the shading from all the global VPLs. And that’s actually doable because the GPU is extremely efficient at computing the shading.</a:t>
            </a:r>
          </a:p>
          <a:p>
            <a:r>
              <a:rPr lang="en-US" baseline="0" dirty="0" smtClean="0"/>
              <a:t>But we just cannot afford to evaluate a SM for each of those 200k lights! So the key insight is to separate shading from visibility, use ALL the light for shading, and only a small number of representative lights for visibility.</a:t>
            </a:r>
          </a:p>
          <a:p>
            <a:endParaRPr lang="en-US" baseline="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overview of the of the complete </a:t>
            </a:r>
            <a:r>
              <a:rPr lang="en-US" baseline="0" dirty="0" smtClean="0"/>
              <a:t>solution for the global component. We start by distributing the global VPLs in the scene by tracing particles form light sources. After that, we sample a number of rows of the interaction matrix, which means that we pick a number of pixels and for each of them, we evaluate the shading and visibility for all the lights. That gives us the reduced shading and visibility matrices. The visibility clustering then analyzes these matrices and yields clusters of lights that will share the same shadow map. After that, we render all the VPLs with the shadow map of the representative light for each cluster. This yields the complete global solution.</a:t>
            </a:r>
          </a:p>
          <a:p>
            <a:r>
              <a:rPr lang="en-US" baseline="0" dirty="0" smtClean="0"/>
              <a:t>There’s only one bit that remains to be explained here, and that’s the visibility clustering algorithm. </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 the visibility clustering algorithm is to group </a:t>
            </a:r>
            <a:r>
              <a:rPr lang="en-US" baseline="0" dirty="0" smtClean="0"/>
              <a:t>VPLs into clusters that will share the shadow map of its representative VPL. We use a data-driven approach where we analyze the row samples from the light interaction matrix.</a:t>
            </a:r>
          </a:p>
          <a:p>
            <a:r>
              <a:rPr lang="en-US" baseline="0" dirty="0" smtClean="0"/>
              <a:t>The clustering algorithms proceeds in a top-down fashion, splitting clusters with highest cost, which is defined as the L2 error of the matrix incurred by the visibility approximation.</a:t>
            </a:r>
          </a:p>
        </p:txBody>
      </p:sp>
      <p:sp>
        <p:nvSpPr>
          <p:cNvPr id="4" name="Slide Number Placeholder 3"/>
          <p:cNvSpPr>
            <a:spLocks noGrp="1"/>
          </p:cNvSpPr>
          <p:nvPr>
            <p:ph type="sldNum" sz="quarter" idx="10"/>
          </p:nvPr>
        </p:nvSpPr>
        <p:spPr/>
        <p:txBody>
          <a:bodyPr/>
          <a:lstStyle/>
          <a:p>
            <a:fld id="{6FFFD011-EAFC-46FF-BD79-9293FAB85F5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comparison</a:t>
            </a:r>
            <a:r>
              <a:rPr lang="en-US" baseline="0" dirty="0" smtClean="0"/>
              <a:t> of the result of our visibility clustering with MRCS in the same time for a simple scene of the happy Buddha statue reflected in a glossy plane. The MRCS result uses 10k representative lights (i.e. 10k shadow maps and 10k lights for shading), which leaves visible splotches in the image. The visibility clustering, in the other hand, uses only 5k shadow maps for visibility but all the 200k lights for shading, substantially improving the smoothness of the reflections.</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Our goal is to efficiently compute global illumination effects due to </a:t>
            </a:r>
            <a:r>
              <a:rPr lang="en-US" baseline="0" dirty="0" smtClean="0"/>
              <a:t>glossy inter-reflections, some examples of which are shown here. This is an important problem with applications in virtual prototyping, e-commerce, or architectural pre-visualization.</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a:t>
            </a:r>
            <a:r>
              <a:rPr lang="en-US" baseline="0" dirty="0" smtClean="0"/>
              <a:t> everyone, I will now present our method for dealing with the local light component.</a:t>
            </a:r>
          </a:p>
          <a:p>
            <a:r>
              <a:rPr lang="en-US" baseline="0" dirty="0" smtClean="0"/>
              <a:t>As the name suggests, the local component takes care of the localized light transport, which means either short distance or indirect highlight.</a:t>
            </a:r>
          </a:p>
          <a:p>
            <a:r>
              <a:rPr lang="en-US" baseline="0" dirty="0" smtClean="0"/>
              <a:t>Also, it represents only fraction of the energy in the image, albeit a critical one.</a:t>
            </a:r>
          </a:p>
          <a:p>
            <a:r>
              <a:rPr lang="en-US" baseline="0" dirty="0" smtClean="0"/>
              <a:t>Our solution for this problem is called Local VPLs.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first start with the overview of the standard </a:t>
            </a:r>
            <a:r>
              <a:rPr lang="en-US" baseline="0" dirty="0" err="1" smtClean="0"/>
              <a:t>Kollig</a:t>
            </a:r>
            <a:r>
              <a:rPr lang="en-US" baseline="0" dirty="0" smtClean="0"/>
              <a:t> &amp; Keller compensation&lt;click&gt;</a:t>
            </a:r>
          </a:p>
          <a:p>
            <a:r>
              <a:rPr lang="en-US" baseline="0" dirty="0" smtClean="0"/>
              <a:t>They first trace a ray from the hit point, and for glossy scenes we need hundreds or thousands of paths per pixel &lt;click&gt;</a:t>
            </a:r>
          </a:p>
          <a:p>
            <a:r>
              <a:rPr lang="en-US" baseline="0" dirty="0" smtClean="0"/>
              <a:t>Connect the target to global light, to obtain the intensity &lt;click&gt;</a:t>
            </a:r>
          </a:p>
          <a:p>
            <a:r>
              <a:rPr lang="en-US" b="1" i="1" baseline="0" dirty="0" smtClean="0">
                <a:solidFill>
                  <a:srgbClr val="FF0000"/>
                </a:solidFill>
              </a:rPr>
              <a:t>This path tracing result is then used in place of the clamped away energy. &lt;click&gt;</a:t>
            </a:r>
          </a:p>
          <a:p>
            <a:endParaRPr lang="en-US" baseline="0" dirty="0" smtClean="0"/>
          </a:p>
          <a:p>
            <a:r>
              <a:rPr lang="en-US" baseline="0" dirty="0" smtClean="0"/>
              <a:t>Now, that this is a lot of effort on compensating a single pixel, and we can surely improve on that &lt;next slide&gt;</a:t>
            </a:r>
            <a:endParaRPr lang="en-US" dirty="0" smtClean="0"/>
          </a:p>
        </p:txBody>
      </p:sp>
      <p:sp>
        <p:nvSpPr>
          <p:cNvPr id="4" name="Slide Number Placeholder 3"/>
          <p:cNvSpPr>
            <a:spLocks noGrp="1"/>
          </p:cNvSpPr>
          <p:nvPr>
            <p:ph type="sldNum" sz="quarter" idx="10"/>
          </p:nvPr>
        </p:nvSpPr>
        <p:spPr/>
        <p:txBody>
          <a:bodyPr/>
          <a:lstStyle/>
          <a:p>
            <a:fld id="{6FFFD011-EAFC-46FF-BD79-9293FAB85F5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idea is that we create a VPL</a:t>
            </a:r>
            <a:r>
              <a:rPr lang="en-US" baseline="0" dirty="0" smtClean="0"/>
              <a:t> here, and to amortize the cost of tracing the path, we have it contribute not just to the pixel that generated the light, but also to its neighbor pixels.</a:t>
            </a:r>
          </a:p>
          <a:p>
            <a:r>
              <a:rPr lang="en-US" baseline="0" dirty="0" smtClean="0"/>
              <a:t>So, with this basic idea, lets take a look at what’s necessary to actually make it work.</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first important thing we have to compute is the probability density of the generated local VPL.</a:t>
            </a:r>
          </a:p>
          <a:p>
            <a:r>
              <a:rPr lang="en-US" baseline="0" dirty="0" smtClean="0"/>
              <a:t>We cannot simply use the probability with which it has been generated, but we have to sum the probabilities over all the pixels in the tile it contributes to.</a:t>
            </a:r>
          </a:p>
          <a:p>
            <a:r>
              <a:rPr lang="en-US" baseline="0" dirty="0" smtClean="0"/>
              <a:t>The second important thing is, that if we used a fixed tile grid, the boundaries would be fairly visible. So to break this coherence, we jitter the tiles for each VPLs.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we come to the part that</a:t>
            </a:r>
            <a:r>
              <a:rPr lang="en-US" baseline="0" dirty="0" smtClean="0"/>
              <a:t> </a:t>
            </a:r>
            <a:r>
              <a:rPr lang="en-US" dirty="0" smtClean="0"/>
              <a:t>simply would not be possible without the light transport split we do.</a:t>
            </a:r>
            <a:endParaRPr lang="en-US" baseline="0" dirty="0" smtClean="0"/>
          </a:p>
          <a:p>
            <a:r>
              <a:rPr lang="en-US" dirty="0" smtClean="0"/>
              <a:t>To compute the full probability density for</a:t>
            </a:r>
            <a:r>
              <a:rPr lang="en-US" baseline="0" dirty="0" smtClean="0"/>
              <a:t> our light, we would normally need to compute visibility to all pixels, which would be prohibitively expensive. </a:t>
            </a:r>
          </a:p>
          <a:p>
            <a:r>
              <a:rPr lang="en-US" baseline="0" dirty="0" smtClean="0"/>
              <a:t>However, we do have the global component that contains most of the energy and handles most of the shadows. </a:t>
            </a:r>
          </a:p>
          <a:p>
            <a:r>
              <a:rPr lang="en-US" baseline="0" dirty="0" smtClean="0"/>
              <a:t>The local lights, with the only fraction of the total energy and localized contribution, can then have their visibility  approximated.</a:t>
            </a:r>
          </a:p>
          <a:p>
            <a:endParaRPr lang="en-US" baseline="0" dirty="0" smtClean="0"/>
          </a:p>
          <a:p>
            <a:r>
              <a:rPr lang="en-US" baseline="0" dirty="0" smtClean="0"/>
              <a:t>We approximate it by just one visibility sample, which is actually the ray that generated the light in the first place.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the key insight here, the light transport split made tile visibility approximation possible.</a:t>
            </a:r>
            <a:endParaRPr lang="en-US" dirty="0" smtClean="0"/>
          </a:p>
          <a:p>
            <a:endParaRPr lang="en-US" dirty="0" smtClean="0"/>
          </a:p>
          <a:p>
            <a:r>
              <a:rPr lang="en-US" baseline="0" dirty="0" smtClean="0"/>
              <a:t>The second thing the split allows us to do is rejecting lights. Not all local lights actually have contribution to the tile they belong to, and we can flat out reject these, giving us another 2-4x speedup.</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for the overview of the whole process.</a:t>
            </a:r>
          </a:p>
          <a:p>
            <a:r>
              <a:rPr lang="en-US" baseline="0" dirty="0" smtClean="0"/>
              <a:t>We generate local lights &lt;click&gt;</a:t>
            </a:r>
          </a:p>
          <a:p>
            <a:r>
              <a:rPr lang="en-US" baseline="0" dirty="0" smtClean="0"/>
              <a:t>Reject lights with zero contribution &lt;click&gt;</a:t>
            </a:r>
          </a:p>
          <a:p>
            <a:r>
              <a:rPr lang="en-US" baseline="0" dirty="0" smtClean="0"/>
              <a:t>Connect the surviving local lights to global lights &lt;click&gt;</a:t>
            </a:r>
          </a:p>
          <a:p>
            <a:r>
              <a:rPr lang="en-US" baseline="0" dirty="0" smtClean="0"/>
              <a:t>Have them contribute to a tile &lt;click&gt;</a:t>
            </a:r>
          </a:p>
          <a:p>
            <a:r>
              <a:rPr lang="en-US" baseline="0" dirty="0" smtClean="0"/>
              <a:t>And after repeating this about 20 million times, we get the final local solution. &lt;next slide&gt;</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we introduced the local solution, which handles localized light transport, contains a fraction of the energy and works by reusing local lights over tiles.</a:t>
            </a:r>
          </a:p>
          <a:p>
            <a:endParaRPr lang="en-US" baseline="0" dirty="0" smtClean="0"/>
          </a:p>
          <a:p>
            <a:r>
              <a:rPr lang="en-US" baseline="0" dirty="0" smtClean="0"/>
              <a:t>We also introduced the global solution, which handles the longer distance transport, contains most of the energy and is solved by visibility clustering.</a:t>
            </a:r>
          </a:p>
          <a:p>
            <a:r>
              <a:rPr lang="en-US" baseline="0" dirty="0" smtClean="0"/>
              <a:t>Now we simply combine the two to obtain the final indirect illumination solution.</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one important implementation aspect</a:t>
            </a:r>
            <a:r>
              <a:rPr lang="en-US" baseline="0" dirty="0" smtClean="0"/>
              <a:t> left.</a:t>
            </a:r>
          </a:p>
          <a:p>
            <a:r>
              <a:rPr lang="en-US" baseline="0" dirty="0" smtClean="0"/>
              <a:t>To get the most out of the modern computers, we want to have tight CPU/GPU cooperation.</a:t>
            </a:r>
          </a:p>
          <a:p>
            <a:r>
              <a:rPr lang="en-US" baseline="0" dirty="0" smtClean="0"/>
              <a:t>So our algorithm starts on the CPU, generating and clustering global VPLs.</a:t>
            </a:r>
          </a:p>
          <a:p>
            <a:r>
              <a:rPr lang="en-US" baseline="0" dirty="0" smtClean="0"/>
              <a:t>This is then sent to GPU for rendering and CPU starts generating local VPLs.</a:t>
            </a:r>
          </a:p>
          <a:p>
            <a:r>
              <a:rPr lang="en-US" baseline="0" dirty="0" smtClean="0"/>
              <a:t>Once the GPU is done with the global VPLs, the local VPLs are sent for rendering, and more are generated until the whole image is finished.</a:t>
            </a:r>
          </a:p>
        </p:txBody>
      </p:sp>
      <p:sp>
        <p:nvSpPr>
          <p:cNvPr id="4" name="Slide Number Placeholder 3"/>
          <p:cNvSpPr>
            <a:spLocks noGrp="1"/>
          </p:cNvSpPr>
          <p:nvPr>
            <p:ph type="sldNum" sz="quarter" idx="10"/>
          </p:nvPr>
        </p:nvSpPr>
        <p:spPr/>
        <p:txBody>
          <a:bodyPr/>
          <a:lstStyle/>
          <a:p>
            <a:fld id="{6FFFD011-EAFC-46FF-BD79-9293FAB85F5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Ok,</a:t>
            </a:r>
            <a:r>
              <a:rPr lang="en-US" baseline="0" dirty="0" smtClean="0"/>
              <a:t> now for some results</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Our approach</a:t>
            </a:r>
            <a:r>
              <a:rPr lang="en-US" baseline="0" dirty="0" smtClean="0"/>
              <a:t> renders scenes featuring sharp glossy inter-reflection including indirect highlights in minutes as opposed to a path tracer that takes hours to converge in such scenes.</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this is the already introduced scene with glossy statues on glossy table.</a:t>
            </a:r>
          </a:p>
          <a:p>
            <a:r>
              <a:rPr lang="en-US" baseline="0" dirty="0" smtClean="0"/>
              <a:t>We compare our methods on the left, with the reference path tracing solution on the right.</a:t>
            </a:r>
          </a:p>
          <a:p>
            <a:endParaRPr lang="en-US" baseline="0" dirty="0" smtClean="0"/>
          </a:p>
          <a:p>
            <a:r>
              <a:rPr lang="en-US" baseline="0" dirty="0" smtClean="0"/>
              <a:t>Our method here takes just under 6 minutes, while the reference solution took about 4 hours to converge.</a:t>
            </a:r>
          </a:p>
          <a:p>
            <a:endParaRPr lang="en-US" baseline="0" dirty="0" smtClean="0"/>
          </a:p>
          <a:p>
            <a:r>
              <a:rPr lang="en-US" baseline="0" dirty="0" smtClean="0"/>
              <a:t>The scene has low occlusion so we need only about 5000 shadow maps, but we shade from all the 200k VPLs. We use over 55 million Local VPLs, but our method can handle even such staggering amount very fast.</a:t>
            </a:r>
          </a:p>
          <a:p>
            <a:endParaRPr lang="en-US" baseline="0" dirty="0" smtClean="0"/>
          </a:p>
          <a:p>
            <a:r>
              <a:rPr lang="en-US" baseline="0" dirty="0" smtClean="0"/>
              <a:t>We are also comparing with the only other virtual lights method capable of handling such scenes, which is VSLs. However, the VSLs on these scenes cannot capture the sharp reflections and the result is blurry.</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While our method matches the reference solution very well.</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next scene is the metallic Disney Concert Hall, so again a lot of glossy inter-reflections.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 would like to draw your attention to this particular caustic, cast by top of the front metal wall on the wall behind it.</a:t>
            </a:r>
          </a:p>
          <a:p>
            <a:r>
              <a:rPr lang="en-US" baseline="0" dirty="0" smtClean="0"/>
              <a:t>Here the VSLs come out actually faster, but unfortunately fail to capture these finer details. Our method can capture this in just under three minutes.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next scene we have is a kitchen with a lot of glossy finish. </a:t>
            </a:r>
          </a:p>
          <a:p>
            <a:r>
              <a:rPr lang="en-US" baseline="0" dirty="0" smtClean="0"/>
              <a:t>This scene is much harder for the path tracer than the previous scenes, as it took over 50 hours to converge.</a:t>
            </a:r>
          </a:p>
          <a:p>
            <a:r>
              <a:rPr lang="en-US" baseline="0" dirty="0" smtClean="0"/>
              <a:t>However, our approach still works in very reasonable four minutes.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glossy cupboard casts detailed caustics on the wall next to it, and again our method matches the path traced solution very well.</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caustic is again blurred away in the VSLs.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last scene I have is another kitchen, this time a more glossy one.</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we see that our method nicely captures this highlight from metal stool leg, which is vital for the proper perception of materials.</a:t>
            </a:r>
          </a:p>
          <a:p>
            <a:r>
              <a:rPr lang="en-US" baseline="0" dirty="0" smtClean="0"/>
              <a:t>Also, the back wall is metallic, so the paper towels should be reflecting and, indeed, in our method they do.</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However, this scene also shows some of the limitations the method has.</a:t>
            </a:r>
          </a:p>
          <a:p>
            <a:r>
              <a:rPr lang="en-US" baseline="0" dirty="0" smtClean="0"/>
              <a:t>There is a loss of definition of the shadows behind the bottles.</a:t>
            </a:r>
          </a:p>
          <a:p>
            <a:r>
              <a:rPr lang="en-US" baseline="0" dirty="0" smtClean="0"/>
              <a:t>This is caused by the fact that the local lights on the kettle in the front contain too much energy, so we are looking into ways to push even more energy into the global method.</a:t>
            </a:r>
          </a:p>
          <a:p>
            <a:endParaRPr lang="en-US" baseline="0" dirty="0" smtClean="0"/>
          </a:p>
          <a:p>
            <a:r>
              <a:rPr lang="en-US" baseline="0" dirty="0" smtClean="0"/>
              <a:t>One detail we did not mention is that in some of the scenes we still need slight clamping even on the Local VPLs, causing some darkening here. This can be solved by interpreting the Local VPLs as Local VSLs.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start by review some of the related work.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unbiased and biased Monte Carlo methods listed here can take extremely long time to converge.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scalable methods based on virtual lights, such as </a:t>
            </a:r>
            <a:r>
              <a:rPr lang="en-US" baseline="0" dirty="0" err="1" smtClean="0"/>
              <a:t>lightcuts</a:t>
            </a:r>
            <a:r>
              <a:rPr lang="en-US" baseline="0" dirty="0" smtClean="0"/>
              <a:t> or matrix row-column sampling, are more efficient but cannot capture the sharp glossy inter-reflections effects that we’re interested in.</a:t>
            </a:r>
            <a:endParaRPr lang="en-US" dirty="0" smtClean="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conclude, we presented a method for handling highly glossy materials with global illumination.</a:t>
            </a:r>
          </a:p>
          <a:p>
            <a:r>
              <a:rPr lang="en-US" baseline="0" dirty="0" smtClean="0"/>
              <a:t>This is achieved by splitting light transport into two components.</a:t>
            </a:r>
          </a:p>
          <a:p>
            <a:r>
              <a:rPr lang="en-US" baseline="0" dirty="0" smtClean="0"/>
              <a:t>The global ones, represented as a dense matrix, and the local one which is sparse, and using specialized methods for each.</a:t>
            </a:r>
          </a:p>
          <a:p>
            <a:endParaRPr lang="en-US" baseline="0" dirty="0" smtClean="0"/>
          </a:p>
          <a:p>
            <a:r>
              <a:rPr lang="en-US" baseline="0" dirty="0" smtClean="0"/>
              <a:t>For the future work would like to explore other solutions for the global component, for example light cuts.</a:t>
            </a:r>
          </a:p>
          <a:p>
            <a:r>
              <a:rPr lang="en-US" baseline="0" dirty="0" smtClean="0"/>
              <a:t>Also, all VPL methods currently use clamping as means to split what we call global and local components. But there are some cases where this is obviously not optimal, so we will be looking into different split criteria, like multiple importance sampling.</a:t>
            </a:r>
          </a:p>
          <a:p>
            <a:endParaRPr lang="en-US" baseline="0" dirty="0" smtClean="0"/>
          </a:p>
          <a:p>
            <a:r>
              <a:rPr lang="en-US" baseline="0" dirty="0" smtClean="0"/>
              <a:t>Also, generally, all the VPL methods use clamping. But we have observed that in some cases the clamping makes clearly suboptimal splits, so we think that maybe using some kind of multiple importance sampling instead of clamping could provide better results.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would like</a:t>
            </a:r>
            <a:r>
              <a:rPr lang="en-US" baseline="0" dirty="0" smtClean="0"/>
              <a:t> to thank all the funding agencies that made this project possible.</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t>
            </a:r>
            <a:r>
              <a:rPr lang="en-US" smtClean="0"/>
              <a:t>we thank</a:t>
            </a:r>
            <a:r>
              <a:rPr lang="en-US" baseline="0" smtClean="0"/>
              <a:t> you for your attention.</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did not limit ourselves to comparing only with the VSLs &lt;click to vanish&gt;, and here we show comparison with progressive photon mapping &lt;click to appear&gt;.</a:t>
            </a:r>
          </a:p>
          <a:p>
            <a:r>
              <a:rPr lang="en-US" baseline="0" dirty="0" smtClean="0"/>
              <a:t>The PPM here run for approximately five times longer than our method and, as you can see, is still quite noisy. We actually let it run even after this point, but the convergence rate became very slow and the image did not improve much.</a:t>
            </a:r>
          </a:p>
        </p:txBody>
      </p:sp>
      <p:sp>
        <p:nvSpPr>
          <p:cNvPr id="4" name="Slide Number Placeholder 3"/>
          <p:cNvSpPr>
            <a:spLocks noGrp="1"/>
          </p:cNvSpPr>
          <p:nvPr>
            <p:ph type="sldNum" sz="quarter" idx="10"/>
          </p:nvPr>
        </p:nvSpPr>
        <p:spPr/>
        <p:txBody>
          <a:bodyPr/>
          <a:lstStyle/>
          <a:p>
            <a:fld id="{6FFFD011-EAFC-46FF-BD79-9293FAB85F5F}"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Due to its efficiency, we choose virtual light-based rendering as the basis of our approach. These methods originate from instant </a:t>
            </a:r>
            <a:r>
              <a:rPr lang="en-US" baseline="0" dirty="0" err="1" smtClean="0"/>
              <a:t>radiosity</a:t>
            </a:r>
            <a:r>
              <a:rPr lang="en-US" baseline="0" dirty="0" smtClean="0"/>
              <a:t> proposed by Keller et al. and the idea </a:t>
            </a:r>
            <a:r>
              <a:rPr lang="en-US" dirty="0" smtClean="0"/>
              <a:t>is to approximate indirect illumination by a number so called Virtual</a:t>
            </a:r>
            <a:r>
              <a:rPr lang="en-US" baseline="0" dirty="0" smtClean="0"/>
              <a:t> Point Lights, or VPLs. </a:t>
            </a:r>
            <a:endParaRPr lang="en-US" dirty="0" smtClean="0"/>
          </a:p>
          <a:p>
            <a:r>
              <a:rPr lang="en-US" baseline="0" dirty="0" smtClean="0"/>
              <a:t>A basic VPL rendering algorithm works as follows: &lt;click&gt; In the first step, the VPLs are distributed on scene surfaces by tracing particles from light sources. &lt;click&gt; In the second step, the image is rendered by summing contributions from all the VPLs.</a:t>
            </a:r>
          </a:p>
        </p:txBody>
      </p:sp>
      <p:sp>
        <p:nvSpPr>
          <p:cNvPr id="4" name="Slide Number Placeholder 3"/>
          <p:cNvSpPr>
            <a:spLocks noGrp="1"/>
          </p:cNvSpPr>
          <p:nvPr>
            <p:ph type="sldNum" sz="quarter" idx="10"/>
          </p:nvPr>
        </p:nvSpPr>
        <p:spPr/>
        <p:txBody>
          <a:bodyPr/>
          <a:lstStyle/>
          <a:p>
            <a:fld id="{6FFFD011-EAFC-46FF-BD79-9293FAB85F5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It has been a common knowledge that </a:t>
            </a:r>
            <a:r>
              <a:rPr lang="en-US" baseline="0" dirty="0" smtClean="0"/>
              <a:t>VPL rendering does </a:t>
            </a:r>
            <a:r>
              <a:rPr lang="en-US" dirty="0" smtClean="0"/>
              <a:t>not</a:t>
            </a:r>
            <a:r>
              <a:rPr lang="en-US" baseline="0" dirty="0" smtClean="0"/>
              <a:t> work well in glossy scenes.</a:t>
            </a:r>
          </a:p>
          <a:p>
            <a:r>
              <a:rPr lang="en-US" dirty="0" smtClean="0"/>
              <a:t>The problem is that the VPL methods can produce noise that manifests itself as light splotches, especially visible on glossy surfaces.</a:t>
            </a:r>
          </a:p>
          <a:p>
            <a:r>
              <a:rPr lang="en-US" dirty="0" smtClean="0"/>
              <a:t>The usual way of dealing with these artifacts is so called </a:t>
            </a:r>
            <a:r>
              <a:rPr lang="en-US" b="1" i="1" dirty="0" smtClean="0"/>
              <a:t>clamping</a:t>
            </a:r>
            <a:r>
              <a:rPr lang="en-US" dirty="0" smtClean="0"/>
              <a:t>, where we clamp away the offending energy by limiting the contribution</a:t>
            </a:r>
            <a:r>
              <a:rPr lang="en-US" baseline="0" dirty="0" smtClean="0"/>
              <a:t> of a single VPL to a prescribed maximum value</a:t>
            </a:r>
            <a:r>
              <a:rPr lang="en-US" dirty="0" smtClean="0"/>
              <a:t>.  But as we’ve shown in our previous work, this selective energy removal can severely</a:t>
            </a:r>
            <a:r>
              <a:rPr lang="en-US" baseline="0" dirty="0" smtClean="0"/>
              <a:t> change material appearance, as you can see in the image on the right, where the countertop looks dark and diffuse instead of having the more metallic appearance seen in the reference.</a:t>
            </a:r>
            <a:endParaRPr lang="en-US" dirty="0" smtClean="0"/>
          </a:p>
        </p:txBody>
      </p:sp>
      <p:sp>
        <p:nvSpPr>
          <p:cNvPr id="4" name="Slide Number Placeholder 3"/>
          <p:cNvSpPr>
            <a:spLocks noGrp="1"/>
          </p:cNvSpPr>
          <p:nvPr>
            <p:ph type="sldNum" sz="quarter" idx="5"/>
          </p:nvPr>
        </p:nvSpPr>
        <p:spPr/>
        <p:txBody>
          <a:bodyPr/>
          <a:lstStyle/>
          <a:p>
            <a:pPr>
              <a:defRPr/>
            </a:pPr>
            <a:fld id="{7EBBBA69-8645-49FD-B749-DD994BE5429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Last year at </a:t>
            </a:r>
            <a:r>
              <a:rPr lang="en-US" dirty="0" err="1" smtClean="0"/>
              <a:t>Siggraph</a:t>
            </a:r>
            <a:r>
              <a:rPr lang="en-US" dirty="0" smtClean="0"/>
              <a:t> Asia, we proposed the</a:t>
            </a:r>
            <a:r>
              <a:rPr lang="en-US" baseline="0" dirty="0" smtClean="0"/>
              <a:t> Virtual Spherical Lights that deal with the energy loss of classic VPLs by spreading the energy of each light over a finite domain. But the VSLs can severely blur the illumination, as shown in the reflections on the floor in the image on the left.</a:t>
            </a:r>
            <a:endParaRPr lang="cs-CZ" dirty="0"/>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aseline="0" dirty="0" smtClean="0"/>
              <a:t>Another approach to deal with the energy loss was proposed by </a:t>
            </a:r>
            <a:r>
              <a:rPr lang="en-US" baseline="0" dirty="0" err="1" smtClean="0"/>
              <a:t>Kollig</a:t>
            </a:r>
            <a:r>
              <a:rPr lang="en-US" baseline="0" dirty="0" smtClean="0"/>
              <a:t> and Keller. They compute the clamped energy by path tracing. </a:t>
            </a:r>
          </a:p>
          <a:p>
            <a:r>
              <a:rPr lang="en-US" baseline="0" dirty="0" smtClean="0"/>
              <a:t>So their method can be viewed as separation of light transport into two components, each of which is solved by a different technique.</a:t>
            </a:r>
          </a:p>
          <a:p>
            <a:r>
              <a:rPr lang="en-US" baseline="0" dirty="0" smtClean="0"/>
              <a:t>The problem of this approach is that their compensation method is nearly as expensive as path tracing the entire image and represents a bottleneck of the entire algorithm.</a:t>
            </a:r>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finally brings me to our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We stick with the idea of separating the light transport into the clamped</a:t>
            </a:r>
            <a:r>
              <a:rPr lang="en-US" baseline="0" dirty="0" smtClean="0"/>
              <a:t>,</a:t>
            </a:r>
            <a:r>
              <a:rPr lang="en-US" dirty="0" smtClean="0"/>
              <a:t> global component, </a:t>
            </a:r>
            <a:r>
              <a:rPr lang="en-US" baseline="0" dirty="0" smtClean="0"/>
              <a:t>and the local component.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&lt;click&gt; global component accounts for the long-distance light transfer</a:t>
            </a:r>
            <a:r>
              <a:rPr lang="en-US" baseline="0" dirty="0" smtClean="0"/>
              <a:t>, while the &lt;click&gt; local component corresponds to the short-range inter-reflections, and indirect glossy highlights.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key contribution of our paper is that we take advantage of the specific structure</a:t>
            </a:r>
            <a:r>
              <a:rPr lang="en-US" baseline="0" dirty="0" smtClean="0"/>
              <a:t> of each of the two components to design a solutions for each of them that is substantially more efficient than a general GI solution.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Specifically, we handle as much energy as possible in the global component, which we do by means of a novel visibility clustering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This leaves only a fraction of the energy for the local component, which we handle by so called local VPLs with aggressive visibility approximation.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As a result, the compensation is no longer a bottleneck and the overall algorithm yields high quality images in minutes.</a:t>
            </a:r>
          </a:p>
        </p:txBody>
      </p:sp>
      <p:sp>
        <p:nvSpPr>
          <p:cNvPr id="4" name="Zástupný symbol pro číslo snímku 3"/>
          <p:cNvSpPr>
            <a:spLocks noGrp="1"/>
          </p:cNvSpPr>
          <p:nvPr>
            <p:ph type="sldNum" sz="quarter" idx="10"/>
          </p:nvPr>
        </p:nvSpPr>
        <p:spPr/>
        <p:txBody>
          <a:bodyPr/>
          <a:lstStyle/>
          <a:p>
            <a:fld id="{6FFFD011-EAFC-46FF-BD79-9293FAB85F5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FEA7AB-50B9-4C6F-9A89-84E2974FF753}" type="datetime1">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2EFF93-6752-4963-BFEC-D6C28289FC54}" type="datetime1">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AEAE0-57F7-437A-A069-0B4A78893988}" type="datetime1">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12/16/2010</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12/16/2010</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12/16/2010</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12/16/2010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12/16/2010</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12/16/2010</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12/16/2010</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12/16/2010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AE0441-C5EF-4F3A-95CF-A307571B76B5}" type="datetime1">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12/16/2010</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12/16/2010</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12/16/2010</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12/16/2010</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12/16/2010</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815ADE-7BDB-463E-891A-9996BA377EE8}" type="datetime1">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04A2E-FFDC-44E3-B740-4AD019C31E4D}" type="datetime1">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7FE5AC-D5E5-4C9C-9836-76652A8F426C}" type="datetime1">
              <a:rPr lang="en-US" smtClean="0"/>
              <a:pPr/>
              <a:t>12/16/2010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3B21A-BE3E-4D22-B0D4-ABA126381BCC}" type="datetime1">
              <a:rPr lang="en-US" smtClean="0"/>
              <a:pPr/>
              <a:t>12/16/2010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EC06E-9BEA-4506-B112-03C3F38DFCCF}" type="datetime1">
              <a:rPr lang="en-US" smtClean="0"/>
              <a:pPr/>
              <a:t>12/16/2010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49D20-8CB0-464D-AE42-ED4974C8095B}" type="datetime1">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5E98D-610E-4CF0-8719-1CAD7B00984B}" type="datetime1">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9857C-F3D6-405A-BC39-EDDC8AA34DC6}" type="datetime1">
              <a:rPr lang="en-US" smtClean="0"/>
              <a:pPr/>
              <a:t>12/16/2010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fontAlgn="base">
              <a:spcBef>
                <a:spcPct val="0"/>
              </a:spcBef>
              <a:spcAft>
                <a:spcPct val="0"/>
              </a:spcAft>
            </a:pPr>
            <a:fld id="{7643F43E-D981-4214-A134-C2F83DCF8878}" type="datetime1">
              <a:rPr lang="en-US" smtClean="0">
                <a:solidFill>
                  <a:srgbClr val="FFFFFF"/>
                </a:solidFill>
                <a:latin typeface="Arial" charset="0"/>
              </a:rPr>
              <a:pPr fontAlgn="base">
                <a:spcBef>
                  <a:spcPct val="0"/>
                </a:spcBef>
                <a:spcAft>
                  <a:spcPct val="0"/>
                </a:spcAft>
              </a:pPr>
              <a:t>12/16/2010</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fontAlgn="base">
              <a:spcBef>
                <a:spcPct val="0"/>
              </a:spcBef>
              <a:spcAft>
                <a:spcPct val="0"/>
              </a:spcAft>
              <a:defRPr/>
            </a:pPr>
            <a:fld id="{D5665FD8-4E9E-4973-B34D-EF03A9487E5B}"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fontAlgn="base" hangingPunct="0">
              <a:spcBef>
                <a:spcPct val="0"/>
              </a:spcBef>
              <a:spcAft>
                <a:spcPct val="0"/>
              </a:spcAft>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52900" y="3657600"/>
            <a:ext cx="1600200" cy="830997"/>
          </a:xfrm>
          <a:prstGeom prst="rect">
            <a:avLst/>
          </a:prstGeom>
          <a:noFill/>
        </p:spPr>
        <p:txBody>
          <a:bodyPr wrap="square" rtlCol="0">
            <a:spAutoFit/>
          </a:bodyPr>
          <a:lstStyle/>
          <a:p>
            <a:pPr algn="ctr"/>
            <a:r>
              <a:rPr lang="en-US" sz="2400" dirty="0" smtClean="0"/>
              <a:t>Milo</a:t>
            </a:r>
            <a:r>
              <a:rPr lang="sk-SK" sz="2400" dirty="0" smtClean="0"/>
              <a:t>š Hašan</a:t>
            </a:r>
            <a:endParaRPr lang="en-US" sz="2400" dirty="0"/>
          </a:p>
        </p:txBody>
      </p:sp>
      <p:sp>
        <p:nvSpPr>
          <p:cNvPr id="7" name="TextBox 6"/>
          <p:cNvSpPr txBox="1"/>
          <p:nvPr/>
        </p:nvSpPr>
        <p:spPr>
          <a:xfrm>
            <a:off x="2000250" y="3657600"/>
            <a:ext cx="1981200" cy="830997"/>
          </a:xfrm>
          <a:prstGeom prst="rect">
            <a:avLst/>
          </a:prstGeom>
          <a:noFill/>
        </p:spPr>
        <p:txBody>
          <a:bodyPr wrap="square" rtlCol="0">
            <a:spAutoFit/>
          </a:bodyPr>
          <a:lstStyle/>
          <a:p>
            <a:pPr algn="ctr"/>
            <a:r>
              <a:rPr lang="cs-CZ" sz="2400" smtClean="0"/>
              <a:t>Jaroslav       Křivánek</a:t>
            </a:r>
            <a:endParaRPr lang="cs-CZ" sz="2400"/>
          </a:p>
        </p:txBody>
      </p:sp>
      <p:sp>
        <p:nvSpPr>
          <p:cNvPr id="8" name="TextBox 7"/>
          <p:cNvSpPr txBox="1"/>
          <p:nvPr/>
        </p:nvSpPr>
        <p:spPr>
          <a:xfrm>
            <a:off x="5924550" y="3657600"/>
            <a:ext cx="1600200" cy="830997"/>
          </a:xfrm>
          <a:prstGeom prst="rect">
            <a:avLst/>
          </a:prstGeom>
          <a:noFill/>
        </p:spPr>
        <p:txBody>
          <a:bodyPr wrap="square" rtlCol="0">
            <a:spAutoFit/>
          </a:bodyPr>
          <a:lstStyle/>
          <a:p>
            <a:pPr algn="ctr"/>
            <a:r>
              <a:rPr lang="en-US" sz="2400" dirty="0" smtClean="0"/>
              <a:t>Philipp </a:t>
            </a:r>
            <a:r>
              <a:rPr lang="en-US" sz="2400" dirty="0" err="1" smtClean="0"/>
              <a:t>Slusallek</a:t>
            </a:r>
            <a:endParaRPr lang="en-US" sz="2400" dirty="0"/>
          </a:p>
        </p:txBody>
      </p:sp>
      <p:sp>
        <p:nvSpPr>
          <p:cNvPr id="9" name="TextBox 8"/>
          <p:cNvSpPr txBox="1"/>
          <p:nvPr/>
        </p:nvSpPr>
        <p:spPr>
          <a:xfrm>
            <a:off x="7696200" y="3657600"/>
            <a:ext cx="1295400" cy="830997"/>
          </a:xfrm>
          <a:prstGeom prst="rect">
            <a:avLst/>
          </a:prstGeom>
          <a:noFill/>
        </p:spPr>
        <p:txBody>
          <a:bodyPr wrap="square" rtlCol="0">
            <a:spAutoFit/>
          </a:bodyPr>
          <a:lstStyle/>
          <a:p>
            <a:pPr algn="ctr"/>
            <a:r>
              <a:rPr lang="en-US" sz="2400" dirty="0" err="1" smtClean="0"/>
              <a:t>Kavita</a:t>
            </a:r>
            <a:r>
              <a:rPr lang="en-US" sz="2400" dirty="0" smtClean="0"/>
              <a:t> </a:t>
            </a:r>
            <a:r>
              <a:rPr lang="en-US" sz="2400" dirty="0" err="1" smtClean="0"/>
              <a:t>Bala</a:t>
            </a:r>
            <a:endParaRPr lang="en-US" sz="2400" dirty="0"/>
          </a:p>
        </p:txBody>
      </p:sp>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612775" y="990600"/>
            <a:ext cx="7550150" cy="2133600"/>
          </a:xfrm>
        </p:spPr>
        <p:txBody>
          <a:bodyPr/>
          <a:lstStyle/>
          <a:p>
            <a:r>
              <a:rPr lang="en-US" b="1" dirty="0" smtClean="0"/>
              <a:t>Combining Global and Local Virtual Lights for Detailed Glossy Illumination</a:t>
            </a:r>
            <a:endParaRPr lang="en-US" b="1" dirty="0"/>
          </a:p>
        </p:txBody>
      </p:sp>
      <p:sp>
        <p:nvSpPr>
          <p:cNvPr id="12" name="TextBox 7"/>
          <p:cNvSpPr txBox="1"/>
          <p:nvPr/>
        </p:nvSpPr>
        <p:spPr>
          <a:xfrm>
            <a:off x="228600" y="3659126"/>
            <a:ext cx="1600200" cy="830997"/>
          </a:xfrm>
          <a:prstGeom prst="rect">
            <a:avLst/>
          </a:prstGeom>
          <a:noFill/>
        </p:spPr>
        <p:txBody>
          <a:bodyPr wrap="square" rtlCol="0">
            <a:spAutoFit/>
          </a:bodyPr>
          <a:lstStyle/>
          <a:p>
            <a:pPr algn="ctr"/>
            <a:r>
              <a:rPr lang="cs-CZ" sz="2400" smtClean="0"/>
              <a:t>Tomáš Davidovič</a:t>
            </a:r>
            <a:endParaRPr lang="cs-CZ" sz="2400"/>
          </a:p>
        </p:txBody>
      </p:sp>
      <p:sp>
        <p:nvSpPr>
          <p:cNvPr id="10" name="TextBox 9"/>
          <p:cNvSpPr txBox="1"/>
          <p:nvPr/>
        </p:nvSpPr>
        <p:spPr>
          <a:xfrm>
            <a:off x="609600" y="4876800"/>
            <a:ext cx="2133600" cy="707886"/>
          </a:xfrm>
          <a:prstGeom prst="rect">
            <a:avLst/>
          </a:prstGeom>
          <a:noFill/>
        </p:spPr>
        <p:txBody>
          <a:bodyPr wrap="square" rtlCol="0">
            <a:spAutoFit/>
          </a:bodyPr>
          <a:lstStyle/>
          <a:p>
            <a:pPr algn="ctr"/>
            <a:r>
              <a:rPr lang="cs-CZ" sz="2000" dirty="0" err="1" smtClean="0"/>
              <a:t>Saarland</a:t>
            </a:r>
            <a:r>
              <a:rPr lang="cs-CZ" sz="2000" dirty="0" smtClean="0"/>
              <a:t> University / DFKI</a:t>
            </a:r>
            <a:endParaRPr lang="en-US" sz="2000" dirty="0"/>
          </a:p>
        </p:txBody>
      </p:sp>
      <p:sp>
        <p:nvSpPr>
          <p:cNvPr id="15" name="TextBox 9"/>
          <p:cNvSpPr txBox="1"/>
          <p:nvPr/>
        </p:nvSpPr>
        <p:spPr>
          <a:xfrm>
            <a:off x="3265967" y="4876800"/>
            <a:ext cx="2590800" cy="707886"/>
          </a:xfrm>
          <a:prstGeom prst="rect">
            <a:avLst/>
          </a:prstGeom>
          <a:noFill/>
        </p:spPr>
        <p:txBody>
          <a:bodyPr wrap="square" rtlCol="0">
            <a:spAutoFit/>
          </a:bodyPr>
          <a:lstStyle/>
          <a:p>
            <a:pPr algn="ctr"/>
            <a:r>
              <a:rPr lang="en-US" sz="2000" dirty="0" smtClean="0"/>
              <a:t>Cornell </a:t>
            </a:r>
            <a:r>
              <a:rPr lang="cs-CZ" sz="2000" dirty="0" smtClean="0"/>
              <a:t/>
            </a:r>
            <a:br>
              <a:rPr lang="cs-CZ" sz="2000" dirty="0" smtClean="0"/>
            </a:br>
            <a:r>
              <a:rPr lang="en-US" sz="2000" dirty="0" smtClean="0"/>
              <a:t>University</a:t>
            </a:r>
            <a:endParaRPr lang="en-US" sz="2000" dirty="0"/>
          </a:p>
        </p:txBody>
      </p:sp>
      <p:sp>
        <p:nvSpPr>
          <p:cNvPr id="16" name="TextBox 9"/>
          <p:cNvSpPr txBox="1"/>
          <p:nvPr/>
        </p:nvSpPr>
        <p:spPr>
          <a:xfrm>
            <a:off x="6172200" y="4876800"/>
            <a:ext cx="2362200" cy="707886"/>
          </a:xfrm>
          <a:prstGeom prst="rect">
            <a:avLst/>
          </a:prstGeom>
          <a:noFill/>
        </p:spPr>
        <p:txBody>
          <a:bodyPr wrap="square" rtlCol="0">
            <a:spAutoFit/>
          </a:bodyPr>
          <a:lstStyle/>
          <a:p>
            <a:pPr algn="ctr"/>
            <a:r>
              <a:rPr lang="en-US" sz="2000" dirty="0" smtClean="0"/>
              <a:t>Charles University</a:t>
            </a:r>
            <a:r>
              <a:rPr lang="cs-CZ" sz="2000" dirty="0" smtClean="0"/>
              <a:t>, </a:t>
            </a:r>
            <a:r>
              <a:rPr lang="en-US" sz="2000" dirty="0" smtClean="0"/>
              <a:t>Prague</a:t>
            </a:r>
            <a:endParaRPr lang="en-US" sz="2000" dirty="0"/>
          </a:p>
        </p:txBody>
      </p:sp>
      <p:pic>
        <p:nvPicPr>
          <p:cNvPr id="20" name="Picture 2" descr="D:\Presentations\UdS logo.emf"/>
          <p:cNvPicPr>
            <a:picLocks noChangeAspect="1" noChangeArrowheads="1"/>
          </p:cNvPicPr>
          <p:nvPr/>
        </p:nvPicPr>
        <p:blipFill>
          <a:blip r:embed="rId3" cstate="print">
            <a:lum bright="100000"/>
            <a:extLst>
              <a:ext uri="{28A0092B-C50C-407E-A947-70E740481C1C}">
                <a14:useLocalDpi xmlns="" xmlns:a14="http://schemas.microsoft.com/office/drawing/2010/main" val="0"/>
              </a:ext>
            </a:extLst>
          </a:blip>
          <a:srcRect/>
          <a:stretch>
            <a:fillRect/>
          </a:stretch>
        </p:blipFill>
        <p:spPr bwMode="auto">
          <a:xfrm>
            <a:off x="609600" y="5715000"/>
            <a:ext cx="2016224" cy="806594"/>
          </a:xfrm>
          <a:prstGeom prst="rect">
            <a:avLst/>
          </a:prstGeom>
          <a:noFill/>
          <a:ln>
            <a:noFill/>
          </a:ln>
          <a:effectLst/>
          <a:extLst>
            <a:ext uri="{909E8E84-426E-40DD-AFC4-6F175D3DCCD1}">
              <a14:hiddenFill xmlns="" xmlns:a14="http://schemas.microsoft.com/office/drawing/2010/main">
                <a:solidFill>
                  <a:srgbClr val="FFFFFF"/>
                </a:solidFill>
              </a14:hiddenFill>
            </a:ext>
          </a:extLst>
        </p:spPr>
      </p:pic>
      <p:pic>
        <p:nvPicPr>
          <p:cNvPr id="1029" name="Picture 5" descr="D:\devel\workspace\render2010\talk\uk-white.gif"/>
          <p:cNvPicPr>
            <a:picLocks noChangeAspect="1" noChangeArrowheads="1"/>
          </p:cNvPicPr>
          <p:nvPr/>
        </p:nvPicPr>
        <p:blipFill>
          <a:blip r:embed="rId4" cstate="print"/>
          <a:srcRect/>
          <a:stretch>
            <a:fillRect/>
          </a:stretch>
        </p:blipFill>
        <p:spPr bwMode="auto">
          <a:xfrm>
            <a:off x="6781800" y="5584686"/>
            <a:ext cx="1114052" cy="1120914"/>
          </a:xfrm>
          <a:prstGeom prst="rect">
            <a:avLst/>
          </a:prstGeom>
          <a:noFill/>
        </p:spPr>
      </p:pic>
      <p:pic>
        <p:nvPicPr>
          <p:cNvPr id="1034" name="Picture 10" descr="D:\devel\workspace\render2010\talk\cu_logo\print\CULogowhite copy.png"/>
          <p:cNvPicPr>
            <a:picLocks noChangeAspect="1" noChangeArrowheads="1"/>
          </p:cNvPicPr>
          <p:nvPr/>
        </p:nvPicPr>
        <p:blipFill>
          <a:blip r:embed="rId5" cstate="print"/>
          <a:srcRect r="66811"/>
          <a:stretch>
            <a:fillRect/>
          </a:stretch>
        </p:blipFill>
        <p:spPr bwMode="auto">
          <a:xfrm>
            <a:off x="4000500" y="5586463"/>
            <a:ext cx="1181100" cy="1105560"/>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dirty="0" smtClean="0"/>
          </a:p>
          <a:p>
            <a:endParaRPr lang="en-US" dirty="0" smtClean="0"/>
          </a:p>
          <a:p>
            <a:r>
              <a:rPr lang="en-US" dirty="0" smtClean="0"/>
              <a:t>Solution of the global component</a:t>
            </a:r>
          </a:p>
          <a:p>
            <a:endParaRPr lang="en-US" dirty="0" smtClean="0"/>
          </a:p>
          <a:p>
            <a:r>
              <a:rPr lang="en-US" dirty="0" smtClean="0"/>
              <a:t>Solution of the local component</a:t>
            </a:r>
          </a:p>
          <a:p>
            <a:endParaRPr lang="en-US" dirty="0" smtClean="0"/>
          </a:p>
          <a:p>
            <a:r>
              <a:rPr lang="en-US" dirty="0" smtClean="0"/>
              <a:t>Results</a:t>
            </a:r>
            <a:endParaRPr lang="en-US" dirty="0"/>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10</a:t>
            </a:fld>
            <a:endParaRPr lang="en-US" dirty="0">
              <a:solidFill>
                <a:srgbClr val="FFFFFF"/>
              </a:solidFill>
            </a:endParaRPr>
          </a:p>
        </p:txBody>
      </p:sp>
      <p:sp>
        <p:nvSpPr>
          <p:cNvPr id="4" name="Nadpis 3"/>
          <p:cNvSpPr>
            <a:spLocks noGrp="1"/>
          </p:cNvSpPr>
          <p:nvPr>
            <p:ph type="title"/>
          </p:nvPr>
        </p:nvSpPr>
        <p:spPr/>
        <p:txBody>
          <a:bodyPr/>
          <a:lstStyle/>
          <a:p>
            <a:r>
              <a:rPr lang="en-US" dirty="0" smtClean="0"/>
              <a:t>Outline</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96925" y="2933700"/>
            <a:ext cx="7550150" cy="990600"/>
          </a:xfrm>
        </p:spPr>
        <p:txBody>
          <a:bodyPr/>
          <a:lstStyle/>
          <a:p>
            <a:r>
              <a:rPr lang="en-US" b="1" dirty="0" smtClean="0"/>
              <a:t>Solving the global component</a:t>
            </a:r>
            <a:endParaRPr lang="en-US" b="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1600" y="1114424"/>
            <a:ext cx="3733800" cy="5362575"/>
          </a:xfrm>
        </p:spPr>
        <p:txBody>
          <a:bodyPr/>
          <a:lstStyle/>
          <a:p>
            <a:endParaRPr lang="en-US" dirty="0" smtClean="0"/>
          </a:p>
          <a:p>
            <a:r>
              <a:rPr lang="en-US" dirty="0" smtClean="0"/>
              <a:t>Light transport over long distances</a:t>
            </a:r>
          </a:p>
          <a:p>
            <a:endParaRPr lang="en-US" dirty="0" smtClean="0"/>
          </a:p>
          <a:p>
            <a:r>
              <a:rPr lang="en-US" dirty="0" smtClean="0"/>
              <a:t>Handled by classic “global” VPLs</a:t>
            </a:r>
          </a:p>
          <a:p>
            <a:endParaRPr lang="en-US" dirty="0" smtClean="0"/>
          </a:p>
          <a:p>
            <a:r>
              <a:rPr lang="en-US" dirty="0" smtClean="0"/>
              <a:t>Scalable solution: </a:t>
            </a:r>
            <a:r>
              <a:rPr lang="en-US" dirty="0" smtClean="0">
                <a:solidFill>
                  <a:srgbClr val="FFC000"/>
                </a:solidFill>
              </a:rPr>
              <a:t>visibility clustering</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12</a:t>
            </a:fld>
            <a:endParaRPr lang="en-US" dirty="0">
              <a:solidFill>
                <a:srgbClr val="FFFFFF"/>
              </a:solidFill>
            </a:endParaRPr>
          </a:p>
        </p:txBody>
      </p:sp>
      <p:sp>
        <p:nvSpPr>
          <p:cNvPr id="4" name="Title 3"/>
          <p:cNvSpPr>
            <a:spLocks noGrp="1"/>
          </p:cNvSpPr>
          <p:nvPr>
            <p:ph type="title"/>
          </p:nvPr>
        </p:nvSpPr>
        <p:spPr/>
        <p:txBody>
          <a:bodyPr/>
          <a:lstStyle/>
          <a:p>
            <a:r>
              <a:rPr lang="en-US" dirty="0" smtClean="0"/>
              <a:t>Global (clamped) component</a:t>
            </a:r>
            <a:endParaRPr lang="en-US" dirty="0"/>
          </a:p>
        </p:txBody>
      </p:sp>
      <p:pic>
        <p:nvPicPr>
          <p:cNvPr id="19" name="Picture 3" descr="C:\Users\Milos\code\projects\render2010\paper\fig\system\full.png"/>
          <p:cNvPicPr>
            <a:picLocks noChangeAspect="1" noChangeArrowheads="1"/>
          </p:cNvPicPr>
          <p:nvPr/>
        </p:nvPicPr>
        <p:blipFill>
          <a:blip r:embed="rId3" cstate="print"/>
          <a:stretch>
            <a:fillRect/>
          </a:stretch>
        </p:blipFill>
        <p:spPr bwMode="auto">
          <a:xfrm>
            <a:off x="138467" y="2499928"/>
            <a:ext cx="2217231" cy="2217231"/>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20" name="Picture 4" descr="C:\Users\Milos\code\projects\render2010\paper\fig\system\global.png"/>
          <p:cNvPicPr>
            <a:picLocks noChangeAspect="1" noChangeArrowheads="1"/>
          </p:cNvPicPr>
          <p:nvPr/>
        </p:nvPicPr>
        <p:blipFill>
          <a:blip r:embed="rId4" cstate="print"/>
          <a:stretch>
            <a:fillRect/>
          </a:stretch>
        </p:blipFill>
        <p:spPr bwMode="auto">
          <a:xfrm>
            <a:off x="2743200" y="1600200"/>
            <a:ext cx="2037053" cy="2037053"/>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21" name="Picture 5" descr="C:\Users\Milos\code\projects\render2010\paper\fig\system\local.png"/>
          <p:cNvPicPr>
            <a:picLocks noChangeAspect="1" noChangeArrowheads="1"/>
          </p:cNvPicPr>
          <p:nvPr/>
        </p:nvPicPr>
        <p:blipFill>
          <a:blip r:embed="rId5" cstate="print"/>
          <a:stretch>
            <a:fillRect/>
          </a:stretch>
        </p:blipFill>
        <p:spPr bwMode="auto">
          <a:xfrm>
            <a:off x="2743200" y="3753656"/>
            <a:ext cx="2022438" cy="2022438"/>
          </a:xfrm>
          <a:prstGeom prst="rect">
            <a:avLst/>
          </a:prstGeom>
          <a:noFill/>
          <a:ln w="9525">
            <a:solidFill>
              <a:schemeClr val="tx1"/>
            </a:solidFill>
          </a:ln>
          <a:effectLst>
            <a:outerShdw blurRad="241300" sx="104000" sy="104000" algn="ctr" rotWithShape="0">
              <a:schemeClr val="bg1">
                <a:alpha val="40000"/>
              </a:schemeClr>
            </a:outerShdw>
          </a:effectLst>
        </p:spPr>
      </p:pic>
      <p:cxnSp>
        <p:nvCxnSpPr>
          <p:cNvPr id="22" name="Straight Arrow Connector 8"/>
          <p:cNvCxnSpPr>
            <a:stCxn id="19" idx="3"/>
            <a:endCxn id="20" idx="1"/>
          </p:cNvCxnSpPr>
          <p:nvPr/>
        </p:nvCxnSpPr>
        <p:spPr bwMode="auto">
          <a:xfrm flipV="1">
            <a:off x="2355698" y="2618727"/>
            <a:ext cx="387502" cy="98981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5" name="TextBox 16"/>
          <p:cNvSpPr txBox="1"/>
          <p:nvPr/>
        </p:nvSpPr>
        <p:spPr>
          <a:xfrm>
            <a:off x="4094453" y="3733800"/>
            <a:ext cx="685799" cy="369332"/>
          </a:xfrm>
          <a:prstGeom prst="rect">
            <a:avLst/>
          </a:prstGeom>
          <a:noFill/>
        </p:spPr>
        <p:txBody>
          <a:bodyPr wrap="square" rtlCol="0" anchor="ctr" anchorCtr="1">
            <a:spAutoFit/>
          </a:bodyPr>
          <a:lstStyle/>
          <a:p>
            <a:r>
              <a:rPr lang="en-US" dirty="0" smtClean="0"/>
              <a:t>local</a:t>
            </a:r>
            <a:endParaRPr lang="en-US" dirty="0"/>
          </a:p>
        </p:txBody>
      </p:sp>
      <p:sp>
        <p:nvSpPr>
          <p:cNvPr id="26" name="TextBox 16"/>
          <p:cNvSpPr txBox="1"/>
          <p:nvPr/>
        </p:nvSpPr>
        <p:spPr>
          <a:xfrm>
            <a:off x="3942053" y="1600200"/>
            <a:ext cx="838199" cy="369332"/>
          </a:xfrm>
          <a:prstGeom prst="rect">
            <a:avLst/>
          </a:prstGeom>
          <a:noFill/>
        </p:spPr>
        <p:txBody>
          <a:bodyPr wrap="square" rtlCol="0" anchor="ctr" anchorCtr="1">
            <a:spAutoFit/>
          </a:bodyPr>
          <a:lstStyle/>
          <a:p>
            <a:r>
              <a:rPr lang="en-US" dirty="0" smtClean="0"/>
              <a:t>global</a:t>
            </a:r>
            <a:endParaRPr lang="en-US" dirty="0"/>
          </a:p>
        </p:txBody>
      </p:sp>
      <p:sp>
        <p:nvSpPr>
          <p:cNvPr id="27" name="Rectangle 26"/>
          <p:cNvSpPr/>
          <p:nvPr/>
        </p:nvSpPr>
        <p:spPr bwMode="auto">
          <a:xfrm>
            <a:off x="2722853" y="3733800"/>
            <a:ext cx="2057400" cy="2057400"/>
          </a:xfrm>
          <a:prstGeom prst="rect">
            <a:avLst/>
          </a:prstGeom>
          <a:solidFill>
            <a:schemeClr val="bg1">
              <a:lumMod val="95000"/>
              <a:lumOff val="5000"/>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8" name="Straight Arrow Connector 9"/>
          <p:cNvCxnSpPr>
            <a:stCxn id="19" idx="3"/>
            <a:endCxn id="21" idx="1"/>
          </p:cNvCxnSpPr>
          <p:nvPr/>
        </p:nvCxnSpPr>
        <p:spPr bwMode="auto">
          <a:xfrm>
            <a:off x="2355698" y="3608544"/>
            <a:ext cx="387502" cy="115633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C:\Users\Milos\code\projects\render2010\paper\fig\system\global.png"/>
          <p:cNvPicPr>
            <a:picLocks noChangeAspect="1" noChangeArrowheads="1"/>
          </p:cNvPicPr>
          <p:nvPr/>
        </p:nvPicPr>
        <p:blipFill>
          <a:blip r:embed="rId3" cstate="print"/>
          <a:stretch>
            <a:fillRect/>
          </a:stretch>
        </p:blipFill>
        <p:spPr bwMode="auto">
          <a:xfrm>
            <a:off x="656898" y="2438400"/>
            <a:ext cx="2209800" cy="2209799"/>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27" name="Slide Number Placeholder 26"/>
          <p:cNvSpPr>
            <a:spLocks noGrp="1"/>
          </p:cNvSpPr>
          <p:nvPr>
            <p:ph type="sldNum" sz="quarter" idx="11"/>
          </p:nvPr>
        </p:nvSpPr>
        <p:spPr/>
        <p:txBody>
          <a:bodyPr/>
          <a:lstStyle/>
          <a:p>
            <a:pPr>
              <a:defRPr/>
            </a:pPr>
            <a:fld id="{436069EF-2218-4AB1-8D37-562BB864C219}" type="slidenum">
              <a:rPr lang="en-US" smtClean="0"/>
              <a:pPr>
                <a:defRPr/>
              </a:pPr>
              <a:t>13</a:t>
            </a:fld>
            <a:endParaRPr lang="en-US" dirty="0"/>
          </a:p>
        </p:txBody>
      </p:sp>
      <p:sp>
        <p:nvSpPr>
          <p:cNvPr id="12290" name="Rectangle 2"/>
          <p:cNvSpPr>
            <a:spLocks noGrp="1" noChangeArrowheads="1"/>
          </p:cNvSpPr>
          <p:nvPr>
            <p:ph type="title"/>
          </p:nvPr>
        </p:nvSpPr>
        <p:spPr/>
        <p:txBody>
          <a:bodyPr/>
          <a:lstStyle/>
          <a:p>
            <a:pPr eaLnBrk="1" hangingPunct="1"/>
            <a:r>
              <a:rPr lang="en-US" dirty="0" smtClean="0"/>
              <a:t>Review of MRCS</a:t>
            </a:r>
          </a:p>
        </p:txBody>
      </p:sp>
      <p:sp>
        <p:nvSpPr>
          <p:cNvPr id="12300" name="Rectangle 4"/>
          <p:cNvSpPr>
            <a:spLocks noChangeArrowheads="1"/>
          </p:cNvSpPr>
          <p:nvPr/>
        </p:nvSpPr>
        <p:spPr bwMode="auto">
          <a:xfrm>
            <a:off x="4922838" y="1814512"/>
            <a:ext cx="2925762" cy="3290888"/>
          </a:xfrm>
          <a:prstGeom prst="rect">
            <a:avLst/>
          </a:prstGeom>
          <a:noFill/>
          <a:ln w="25400">
            <a:solidFill>
              <a:schemeClr val="tx1"/>
            </a:solidFill>
            <a:miter lim="800000"/>
            <a:headEnd/>
            <a:tailEnd/>
          </a:ln>
        </p:spPr>
        <p:txBody>
          <a:bodyPr wrap="none" anchor="ctr"/>
          <a:lstStyle/>
          <a:p>
            <a:endParaRPr lang="en-US" dirty="0"/>
          </a:p>
        </p:txBody>
      </p:sp>
      <p:sp>
        <p:nvSpPr>
          <p:cNvPr id="12301" name="Line 5"/>
          <p:cNvSpPr>
            <a:spLocks noChangeShapeType="1"/>
          </p:cNvSpPr>
          <p:nvPr/>
        </p:nvSpPr>
        <p:spPr bwMode="auto">
          <a:xfrm>
            <a:off x="5521325" y="1814512"/>
            <a:ext cx="0" cy="3290888"/>
          </a:xfrm>
          <a:prstGeom prst="line">
            <a:avLst/>
          </a:prstGeom>
          <a:noFill/>
          <a:ln w="19050" cap="rnd">
            <a:solidFill>
              <a:schemeClr val="folHlink"/>
            </a:solidFill>
            <a:prstDash val="sysDot"/>
            <a:round/>
            <a:headEnd/>
            <a:tailEnd/>
          </a:ln>
        </p:spPr>
        <p:txBody>
          <a:bodyPr/>
          <a:lstStyle/>
          <a:p>
            <a:endParaRPr lang="en-US"/>
          </a:p>
        </p:txBody>
      </p:sp>
      <p:sp>
        <p:nvSpPr>
          <p:cNvPr id="12302" name="Line 6"/>
          <p:cNvSpPr>
            <a:spLocks noChangeShapeType="1"/>
          </p:cNvSpPr>
          <p:nvPr/>
        </p:nvSpPr>
        <p:spPr bwMode="auto">
          <a:xfrm>
            <a:off x="6453188" y="1814512"/>
            <a:ext cx="0" cy="3290888"/>
          </a:xfrm>
          <a:prstGeom prst="line">
            <a:avLst/>
          </a:prstGeom>
          <a:noFill/>
          <a:ln w="19050" cap="rnd">
            <a:solidFill>
              <a:schemeClr val="folHlink"/>
            </a:solidFill>
            <a:prstDash val="sysDot"/>
            <a:round/>
            <a:headEnd/>
            <a:tailEnd/>
          </a:ln>
        </p:spPr>
        <p:txBody>
          <a:bodyPr/>
          <a:lstStyle/>
          <a:p>
            <a:endParaRPr lang="en-US"/>
          </a:p>
        </p:txBody>
      </p:sp>
      <p:sp>
        <p:nvSpPr>
          <p:cNvPr id="12303" name="Line 7"/>
          <p:cNvSpPr>
            <a:spLocks noChangeShapeType="1"/>
          </p:cNvSpPr>
          <p:nvPr/>
        </p:nvSpPr>
        <p:spPr bwMode="auto">
          <a:xfrm>
            <a:off x="7316788" y="1814512"/>
            <a:ext cx="0" cy="3290888"/>
          </a:xfrm>
          <a:prstGeom prst="line">
            <a:avLst/>
          </a:prstGeom>
          <a:noFill/>
          <a:ln w="19050" cap="rnd">
            <a:solidFill>
              <a:schemeClr val="folHlink"/>
            </a:solidFill>
            <a:prstDash val="sysDot"/>
            <a:round/>
            <a:headEnd/>
            <a:tailEnd/>
          </a:ln>
        </p:spPr>
        <p:txBody>
          <a:bodyPr/>
          <a:lstStyle/>
          <a:p>
            <a:endParaRPr lang="en-US"/>
          </a:p>
        </p:txBody>
      </p:sp>
      <p:sp>
        <p:nvSpPr>
          <p:cNvPr id="12295" name="Text Box 13"/>
          <p:cNvSpPr txBox="1">
            <a:spLocks noChangeArrowheads="1"/>
          </p:cNvSpPr>
          <p:nvPr/>
        </p:nvSpPr>
        <p:spPr bwMode="auto">
          <a:xfrm rot="5400000">
            <a:off x="7464931" y="3304094"/>
            <a:ext cx="1554163" cy="584775"/>
          </a:xfrm>
          <a:prstGeom prst="rect">
            <a:avLst/>
          </a:prstGeom>
          <a:noFill/>
          <a:ln w="9525">
            <a:noFill/>
            <a:miter lim="800000"/>
            <a:headEnd/>
            <a:tailEnd/>
          </a:ln>
        </p:spPr>
        <p:txBody>
          <a:bodyPr>
            <a:spAutoFit/>
          </a:bodyPr>
          <a:lstStyle/>
          <a:p>
            <a:pPr algn="ctr">
              <a:spcBef>
                <a:spcPct val="50000"/>
              </a:spcBef>
            </a:pPr>
            <a:r>
              <a:rPr lang="en-US" sz="3200" dirty="0" smtClean="0"/>
              <a:t>Pixels</a:t>
            </a:r>
            <a:endParaRPr lang="en-US" sz="3200" dirty="0"/>
          </a:p>
        </p:txBody>
      </p:sp>
      <p:sp>
        <p:nvSpPr>
          <p:cNvPr id="12296" name="Text Box 14"/>
          <p:cNvSpPr txBox="1">
            <a:spLocks noChangeArrowheads="1"/>
          </p:cNvSpPr>
          <p:nvPr/>
        </p:nvSpPr>
        <p:spPr bwMode="auto">
          <a:xfrm>
            <a:off x="4648200" y="1143000"/>
            <a:ext cx="3565525" cy="579437"/>
          </a:xfrm>
          <a:prstGeom prst="rect">
            <a:avLst/>
          </a:prstGeom>
          <a:noFill/>
          <a:ln w="9525">
            <a:noFill/>
            <a:miter lim="800000"/>
            <a:headEnd/>
            <a:tailEnd/>
          </a:ln>
        </p:spPr>
        <p:txBody>
          <a:bodyPr>
            <a:spAutoFit/>
          </a:bodyPr>
          <a:lstStyle/>
          <a:p>
            <a:pPr algn="ctr">
              <a:spcBef>
                <a:spcPct val="50000"/>
              </a:spcBef>
            </a:pPr>
            <a:r>
              <a:rPr lang="en-US" sz="3200" dirty="0" smtClean="0"/>
              <a:t>Lights</a:t>
            </a:r>
            <a:endParaRPr lang="en-US" sz="2000" dirty="0"/>
          </a:p>
        </p:txBody>
      </p:sp>
      <p:cxnSp>
        <p:nvCxnSpPr>
          <p:cNvPr id="12297" name="Straight Arrow Connector 15"/>
          <p:cNvCxnSpPr>
            <a:cxnSpLocks noChangeShapeType="1"/>
          </p:cNvCxnSpPr>
          <p:nvPr/>
        </p:nvCxnSpPr>
        <p:spPr bwMode="auto">
          <a:xfrm flipH="1" flipV="1">
            <a:off x="7299325" y="5197475"/>
            <a:ext cx="823913" cy="547687"/>
          </a:xfrm>
          <a:prstGeom prst="straightConnector1">
            <a:avLst/>
          </a:prstGeom>
          <a:noFill/>
          <a:ln w="25400" algn="ctr">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6477000" y="5197475"/>
            <a:ext cx="90488" cy="547687"/>
          </a:xfrm>
          <a:prstGeom prst="straightConnector1">
            <a:avLst/>
          </a:prstGeom>
          <a:noFill/>
          <a:ln w="25400" algn="ctr">
            <a:solidFill>
              <a:schemeClr val="tx1"/>
            </a:solidFill>
            <a:round/>
            <a:headEnd/>
            <a:tailEnd type="arrow" w="med" len="med"/>
          </a:ln>
        </p:spPr>
      </p:cxnSp>
      <p:cxnSp>
        <p:nvCxnSpPr>
          <p:cNvPr id="12299" name="Straight Arrow Connector 19"/>
          <p:cNvCxnSpPr>
            <a:cxnSpLocks noChangeShapeType="1"/>
          </p:cNvCxnSpPr>
          <p:nvPr/>
        </p:nvCxnSpPr>
        <p:spPr bwMode="auto">
          <a:xfrm flipV="1">
            <a:off x="5105400" y="5197475"/>
            <a:ext cx="457200" cy="547687"/>
          </a:xfrm>
          <a:prstGeom prst="straightConnector1">
            <a:avLst/>
          </a:prstGeom>
          <a:noFill/>
          <a:ln w="25400" algn="ctr">
            <a:solidFill>
              <a:schemeClr val="tx1"/>
            </a:solidFill>
            <a:round/>
            <a:headEnd/>
            <a:tailEnd type="arrow" w="med" len="med"/>
          </a:ln>
        </p:spPr>
      </p:cxnSp>
      <p:sp>
        <p:nvSpPr>
          <p:cNvPr id="12310" name="Line 5"/>
          <p:cNvSpPr>
            <a:spLocks noChangeShapeType="1"/>
          </p:cNvSpPr>
          <p:nvPr/>
        </p:nvSpPr>
        <p:spPr bwMode="auto">
          <a:xfrm rot="-5400000">
            <a:off x="6384925" y="639762"/>
            <a:ext cx="0" cy="2927350"/>
          </a:xfrm>
          <a:prstGeom prst="line">
            <a:avLst/>
          </a:prstGeom>
          <a:noFill/>
          <a:ln w="19050" cap="rnd">
            <a:solidFill>
              <a:schemeClr val="hlink"/>
            </a:solidFill>
            <a:prstDash val="sysDot"/>
            <a:round/>
            <a:headEnd/>
            <a:tailEnd/>
          </a:ln>
        </p:spPr>
        <p:txBody>
          <a:bodyPr/>
          <a:lstStyle/>
          <a:p>
            <a:endParaRPr lang="en-US"/>
          </a:p>
        </p:txBody>
      </p:sp>
      <p:sp>
        <p:nvSpPr>
          <p:cNvPr id="12316" name="Line 5"/>
          <p:cNvSpPr>
            <a:spLocks noChangeShapeType="1"/>
          </p:cNvSpPr>
          <p:nvPr/>
        </p:nvSpPr>
        <p:spPr bwMode="auto">
          <a:xfrm rot="-5400000">
            <a:off x="6384925" y="1722437"/>
            <a:ext cx="0" cy="2927350"/>
          </a:xfrm>
          <a:prstGeom prst="line">
            <a:avLst/>
          </a:prstGeom>
          <a:noFill/>
          <a:ln w="19050" cap="rnd">
            <a:solidFill>
              <a:schemeClr val="hlink"/>
            </a:solidFill>
            <a:prstDash val="sysDot"/>
            <a:round/>
            <a:headEnd/>
            <a:tailEnd/>
          </a:ln>
        </p:spPr>
        <p:txBody>
          <a:bodyPr/>
          <a:lstStyle/>
          <a:p>
            <a:endParaRPr lang="en-US"/>
          </a:p>
        </p:txBody>
      </p:sp>
      <p:sp>
        <p:nvSpPr>
          <p:cNvPr id="12317" name="Line 5"/>
          <p:cNvSpPr>
            <a:spLocks noChangeShapeType="1"/>
          </p:cNvSpPr>
          <p:nvPr/>
        </p:nvSpPr>
        <p:spPr bwMode="auto">
          <a:xfrm rot="-5400000">
            <a:off x="6384925" y="2773362"/>
            <a:ext cx="0" cy="2927350"/>
          </a:xfrm>
          <a:prstGeom prst="line">
            <a:avLst/>
          </a:prstGeom>
          <a:noFill/>
          <a:ln w="19050" cap="rnd">
            <a:solidFill>
              <a:schemeClr val="hlink"/>
            </a:solidFill>
            <a:prstDash val="sysDot"/>
            <a:round/>
            <a:headEnd/>
            <a:tailEnd/>
          </a:ln>
        </p:spPr>
        <p:txBody>
          <a:bodyPr/>
          <a:lstStyle/>
          <a:p>
            <a:endParaRPr lang="en-US"/>
          </a:p>
        </p:txBody>
      </p:sp>
      <p:pic>
        <p:nvPicPr>
          <p:cNvPr id="12291" name="Picture 3" descr="C:\Users\Milos\Desktop\berkeley-talk\images\cbgw-column-18.png"/>
          <p:cNvPicPr>
            <a:picLocks noChangeAspect="1" noChangeArrowheads="1"/>
          </p:cNvPicPr>
          <p:nvPr/>
        </p:nvPicPr>
        <p:blipFill>
          <a:blip r:embed="rId4" cstate="print"/>
          <a:srcRect/>
          <a:stretch>
            <a:fillRect/>
          </a:stretch>
        </p:blipFill>
        <p:spPr bwMode="auto">
          <a:xfrm>
            <a:off x="6108700" y="5761037"/>
            <a:ext cx="914400" cy="914400"/>
          </a:xfrm>
          <a:prstGeom prst="rect">
            <a:avLst/>
          </a:prstGeom>
          <a:noFill/>
          <a:ln>
            <a:solidFill>
              <a:schemeClr val="tx1"/>
            </a:solidFill>
          </a:ln>
        </p:spPr>
      </p:pic>
      <p:pic>
        <p:nvPicPr>
          <p:cNvPr id="12292" name="Picture 4" descr="C:\Users\Milos\Desktop\berkeley-talk\images\cbgw-column-15.png"/>
          <p:cNvPicPr>
            <a:picLocks noChangeAspect="1" noChangeArrowheads="1"/>
          </p:cNvPicPr>
          <p:nvPr/>
        </p:nvPicPr>
        <p:blipFill>
          <a:blip r:embed="rId5" cstate="print"/>
          <a:srcRect/>
          <a:stretch>
            <a:fillRect/>
          </a:stretch>
        </p:blipFill>
        <p:spPr bwMode="auto">
          <a:xfrm>
            <a:off x="4876800" y="5761037"/>
            <a:ext cx="914400" cy="914400"/>
          </a:xfrm>
          <a:prstGeom prst="rect">
            <a:avLst/>
          </a:prstGeom>
          <a:noFill/>
          <a:ln>
            <a:solidFill>
              <a:schemeClr val="tx1"/>
            </a:solidFill>
          </a:ln>
        </p:spPr>
      </p:pic>
      <p:pic>
        <p:nvPicPr>
          <p:cNvPr id="12293" name="Picture 5" descr="C:\Users\Milos\Desktop\berkeley-talk\images\cbgw-column-12.png"/>
          <p:cNvPicPr>
            <a:picLocks noChangeAspect="1" noChangeArrowheads="1"/>
          </p:cNvPicPr>
          <p:nvPr/>
        </p:nvPicPr>
        <p:blipFill>
          <a:blip r:embed="rId6" cstate="print"/>
          <a:srcRect/>
          <a:stretch>
            <a:fillRect/>
          </a:stretch>
        </p:blipFill>
        <p:spPr bwMode="auto">
          <a:xfrm>
            <a:off x="7239000" y="5761037"/>
            <a:ext cx="914400" cy="914400"/>
          </a:xfrm>
          <a:prstGeom prst="rect">
            <a:avLst/>
          </a:prstGeom>
          <a:noFill/>
          <a:ln>
            <a:solidFill>
              <a:schemeClr val="tx1"/>
            </a:solidFill>
          </a:ln>
        </p:spPr>
      </p:pic>
      <p:grpSp>
        <p:nvGrpSpPr>
          <p:cNvPr id="2" name="Group 41"/>
          <p:cNvGrpSpPr/>
          <p:nvPr/>
        </p:nvGrpSpPr>
        <p:grpSpPr>
          <a:xfrm>
            <a:off x="1066800" y="2101850"/>
            <a:ext cx="3810001" cy="2221348"/>
            <a:chOff x="1066800" y="2101850"/>
            <a:chExt cx="3810001" cy="2221348"/>
          </a:xfrm>
        </p:grpSpPr>
        <p:sp>
          <p:nvSpPr>
            <p:cNvPr id="12315" name="Line 27"/>
            <p:cNvSpPr>
              <a:spLocks noChangeShapeType="1"/>
            </p:cNvSpPr>
            <p:nvPr/>
          </p:nvSpPr>
          <p:spPr bwMode="auto">
            <a:xfrm>
              <a:off x="1447800" y="2103437"/>
              <a:ext cx="3428999" cy="0"/>
            </a:xfrm>
            <a:prstGeom prst="line">
              <a:avLst/>
            </a:prstGeom>
            <a:noFill/>
            <a:ln w="9525">
              <a:solidFill>
                <a:schemeClr val="tx1"/>
              </a:solidFill>
              <a:round/>
              <a:headEnd/>
              <a:tailEnd type="triangle" w="med" len="med"/>
            </a:ln>
            <a:effectLst>
              <a:outerShdw blurRad="50800" dist="38100" dir="16200000" rotWithShape="0">
                <a:prstClr val="black">
                  <a:alpha val="40000"/>
                </a:prstClr>
              </a:outerShdw>
            </a:effectLst>
          </p:spPr>
          <p:txBody>
            <a:bodyPr/>
            <a:lstStyle/>
            <a:p>
              <a:endParaRPr lang="en-US"/>
            </a:p>
          </p:txBody>
        </p:sp>
        <p:sp>
          <p:nvSpPr>
            <p:cNvPr id="12319" name="Line 31"/>
            <p:cNvSpPr>
              <a:spLocks noChangeShapeType="1"/>
            </p:cNvSpPr>
            <p:nvPr/>
          </p:nvSpPr>
          <p:spPr bwMode="auto">
            <a:xfrm>
              <a:off x="1905000" y="3186112"/>
              <a:ext cx="2971799" cy="0"/>
            </a:xfrm>
            <a:prstGeom prst="line">
              <a:avLst/>
            </a:prstGeom>
            <a:noFill/>
            <a:ln w="9525">
              <a:solidFill>
                <a:schemeClr val="tx1"/>
              </a:solidFill>
              <a:round/>
              <a:headEnd/>
              <a:tailEnd type="triangle" w="med" len="med"/>
            </a:ln>
            <a:effectLst>
              <a:outerShdw blurRad="50800" dist="38100" dir="16200000" rotWithShape="0">
                <a:prstClr val="black">
                  <a:alpha val="40000"/>
                </a:prstClr>
              </a:outerShdw>
            </a:effectLst>
          </p:spPr>
          <p:txBody>
            <a:bodyPr/>
            <a:lstStyle/>
            <a:p>
              <a:endParaRPr lang="en-US"/>
            </a:p>
          </p:txBody>
        </p:sp>
        <p:sp>
          <p:nvSpPr>
            <p:cNvPr id="12318" name="Oval 30"/>
            <p:cNvSpPr>
              <a:spLocks noChangeArrowheads="1"/>
            </p:cNvSpPr>
            <p:nvPr/>
          </p:nvSpPr>
          <p:spPr bwMode="auto">
            <a:xfrm flipH="1">
              <a:off x="1724025" y="3094037"/>
              <a:ext cx="180975" cy="182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2323" name="Line 35"/>
            <p:cNvSpPr>
              <a:spLocks noChangeShapeType="1"/>
            </p:cNvSpPr>
            <p:nvPr/>
          </p:nvSpPr>
          <p:spPr bwMode="auto">
            <a:xfrm flipV="1">
              <a:off x="1143001" y="4237037"/>
              <a:ext cx="3733800" cy="0"/>
            </a:xfrm>
            <a:prstGeom prst="line">
              <a:avLst/>
            </a:prstGeom>
            <a:noFill/>
            <a:ln w="9525">
              <a:solidFill>
                <a:schemeClr val="tx1"/>
              </a:solidFill>
              <a:round/>
              <a:headEnd/>
              <a:tailEnd type="triangle" w="med" len="med"/>
            </a:ln>
            <a:effectLst>
              <a:outerShdw blurRad="50800" dist="38100" dir="16200000" rotWithShape="0">
                <a:prstClr val="black">
                  <a:alpha val="40000"/>
                </a:prstClr>
              </a:outerShdw>
            </a:effectLst>
          </p:spPr>
          <p:txBody>
            <a:bodyPr/>
            <a:lstStyle/>
            <a:p>
              <a:endParaRPr lang="en-US"/>
            </a:p>
          </p:txBody>
        </p:sp>
        <p:sp>
          <p:nvSpPr>
            <p:cNvPr id="12321" name="Oval 33"/>
            <p:cNvSpPr>
              <a:spLocks noChangeArrowheads="1"/>
            </p:cNvSpPr>
            <p:nvPr/>
          </p:nvSpPr>
          <p:spPr bwMode="auto">
            <a:xfrm rot="10800000" flipH="1">
              <a:off x="1066800" y="4140636"/>
              <a:ext cx="180975" cy="18256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6" name="Line 23"/>
            <p:cNvSpPr>
              <a:spLocks noChangeShapeType="1"/>
            </p:cNvSpPr>
            <p:nvPr/>
          </p:nvSpPr>
          <p:spPr bwMode="auto">
            <a:xfrm>
              <a:off x="1447800" y="2101850"/>
              <a:ext cx="0" cy="457200"/>
            </a:xfrm>
            <a:prstGeom prst="line">
              <a:avLst/>
            </a:prstGeom>
            <a:noFill/>
            <a:ln w="9525">
              <a:solidFill>
                <a:schemeClr val="tx1"/>
              </a:solidFill>
              <a:round/>
              <a:headEnd/>
              <a:tailEnd/>
            </a:ln>
            <a:effectLst>
              <a:outerShdw blurRad="50800" dist="38100" dir="16200000" rotWithShape="0">
                <a:prstClr val="black">
                  <a:alpha val="40000"/>
                </a:prstClr>
              </a:outerShdw>
            </a:effectLst>
          </p:spPr>
          <p:txBody>
            <a:bodyPr/>
            <a:lstStyle/>
            <a:p>
              <a:endParaRPr lang="en-US"/>
            </a:p>
          </p:txBody>
        </p:sp>
        <p:sp>
          <p:nvSpPr>
            <p:cNvPr id="12313" name="Oval 25"/>
            <p:cNvSpPr>
              <a:spLocks noChangeArrowheads="1"/>
            </p:cNvSpPr>
            <p:nvPr/>
          </p:nvSpPr>
          <p:spPr bwMode="auto">
            <a:xfrm flipH="1">
              <a:off x="1352550" y="2558007"/>
              <a:ext cx="180975" cy="182563"/>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43" name="Content Placeholder 1"/>
          <p:cNvSpPr>
            <a:spLocks noGrp="1"/>
          </p:cNvSpPr>
          <p:nvPr>
            <p:ph idx="1"/>
          </p:nvPr>
        </p:nvSpPr>
        <p:spPr>
          <a:xfrm>
            <a:off x="457200" y="1114424"/>
            <a:ext cx="8229600" cy="5591175"/>
          </a:xfrm>
        </p:spPr>
        <p:txBody>
          <a:bodyPr/>
          <a:lstStyle/>
          <a:p>
            <a:r>
              <a:rPr lang="en-US" sz="3200" dirty="0" smtClean="0"/>
              <a:t>Matrix interpretation</a:t>
            </a:r>
          </a:p>
        </p:txBody>
      </p:sp>
      <p:sp>
        <p:nvSpPr>
          <p:cNvPr id="30" name="TextBox 29"/>
          <p:cNvSpPr txBox="1"/>
          <p:nvPr/>
        </p:nvSpPr>
        <p:spPr>
          <a:xfrm>
            <a:off x="685800" y="4667250"/>
            <a:ext cx="2155402" cy="288703"/>
          </a:xfrm>
          <a:prstGeom prst="rect">
            <a:avLst/>
          </a:prstGeom>
          <a:noFill/>
        </p:spPr>
        <p:txBody>
          <a:bodyPr wrap="square" rtlCol="0" anchor="ctr" anchorCtr="1">
            <a:spAutoFit/>
          </a:bodyPr>
          <a:lstStyle/>
          <a:p>
            <a:r>
              <a:rPr lang="en-US" dirty="0" smtClean="0"/>
              <a:t>indirect illumination</a:t>
            </a:r>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p:cNvSpPr>
            <a:spLocks noGrp="1"/>
          </p:cNvSpPr>
          <p:nvPr>
            <p:ph idx="1"/>
          </p:nvPr>
        </p:nvSpPr>
        <p:spPr>
          <a:xfrm>
            <a:off x="457200" y="1114424"/>
            <a:ext cx="8229600" cy="5591175"/>
          </a:xfrm>
        </p:spPr>
        <p:txBody>
          <a:bodyPr/>
          <a:lstStyle/>
          <a:p>
            <a:r>
              <a:rPr lang="en-US" sz="3200" dirty="0" smtClean="0"/>
              <a:t>Problem statement</a:t>
            </a:r>
          </a:p>
        </p:txBody>
      </p:sp>
      <p:sp>
        <p:nvSpPr>
          <p:cNvPr id="39" name="Text Box 13"/>
          <p:cNvSpPr txBox="1">
            <a:spLocks noChangeArrowheads="1"/>
          </p:cNvSpPr>
          <p:nvPr/>
        </p:nvSpPr>
        <p:spPr bwMode="auto">
          <a:xfrm>
            <a:off x="2971800" y="3017837"/>
            <a:ext cx="1828800" cy="1006475"/>
          </a:xfrm>
          <a:prstGeom prst="rect">
            <a:avLst/>
          </a:prstGeom>
          <a:noFill/>
          <a:ln w="9525">
            <a:noFill/>
            <a:miter lim="800000"/>
            <a:headEnd/>
            <a:tailEnd/>
          </a:ln>
        </p:spPr>
        <p:txBody>
          <a:bodyPr>
            <a:spAutoFit/>
          </a:bodyPr>
          <a:lstStyle/>
          <a:p>
            <a:pPr algn="r">
              <a:spcBef>
                <a:spcPct val="50000"/>
              </a:spcBef>
            </a:pPr>
            <a:r>
              <a:rPr lang="en-US" sz="6000" dirty="0">
                <a:latin typeface="Times New Roman" pitchFamily="18" charset="0"/>
                <a:cs typeface="Times New Roman" pitchFamily="18" charset="0"/>
              </a:rPr>
              <a:t>= </a:t>
            </a:r>
            <a:r>
              <a:rPr lang="el-GR" sz="6000" dirty="0">
                <a:latin typeface="Times New Roman" pitchFamily="18" charset="0"/>
                <a:cs typeface="Times New Roman" pitchFamily="18" charset="0"/>
              </a:rPr>
              <a:t>Σ</a:t>
            </a:r>
            <a:r>
              <a:rPr lang="en-US" sz="6000" dirty="0">
                <a:latin typeface="Times New Roman" pitchFamily="18" charset="0"/>
                <a:cs typeface="Times New Roman" pitchFamily="18" charset="0"/>
              </a:rPr>
              <a:t> (</a:t>
            </a:r>
            <a:endParaRPr lang="el-GR" sz="6000" dirty="0">
              <a:latin typeface="Times New Roman" pitchFamily="18" charset="0"/>
              <a:cs typeface="Times New Roman" pitchFamily="18" charset="0"/>
            </a:endParaRPr>
          </a:p>
        </p:txBody>
      </p:sp>
      <p:sp>
        <p:nvSpPr>
          <p:cNvPr id="27" name="Slide Number Placeholder 26"/>
          <p:cNvSpPr>
            <a:spLocks noGrp="1"/>
          </p:cNvSpPr>
          <p:nvPr>
            <p:ph type="sldNum" sz="quarter" idx="11"/>
          </p:nvPr>
        </p:nvSpPr>
        <p:spPr/>
        <p:txBody>
          <a:bodyPr/>
          <a:lstStyle/>
          <a:p>
            <a:pPr>
              <a:defRPr/>
            </a:pPr>
            <a:fld id="{436069EF-2218-4AB1-8D37-562BB864C219}" type="slidenum">
              <a:rPr lang="en-US" smtClean="0"/>
              <a:pPr>
                <a:defRPr/>
              </a:pPr>
              <a:t>14</a:t>
            </a:fld>
            <a:endParaRPr lang="en-US" dirty="0"/>
          </a:p>
        </p:txBody>
      </p:sp>
      <p:sp>
        <p:nvSpPr>
          <p:cNvPr id="12290" name="Rectangle 2"/>
          <p:cNvSpPr>
            <a:spLocks noGrp="1" noChangeArrowheads="1"/>
          </p:cNvSpPr>
          <p:nvPr>
            <p:ph type="title"/>
          </p:nvPr>
        </p:nvSpPr>
        <p:spPr/>
        <p:txBody>
          <a:bodyPr/>
          <a:lstStyle/>
          <a:p>
            <a:pPr eaLnBrk="1" hangingPunct="1"/>
            <a:r>
              <a:rPr lang="en-US" dirty="0" smtClean="0"/>
              <a:t>Review of MRCS</a:t>
            </a:r>
          </a:p>
        </p:txBody>
      </p:sp>
      <p:sp>
        <p:nvSpPr>
          <p:cNvPr id="12300" name="Rectangle 4"/>
          <p:cNvSpPr>
            <a:spLocks noChangeArrowheads="1"/>
          </p:cNvSpPr>
          <p:nvPr/>
        </p:nvSpPr>
        <p:spPr bwMode="auto">
          <a:xfrm>
            <a:off x="4922838" y="1814512"/>
            <a:ext cx="2925762" cy="3290888"/>
          </a:xfrm>
          <a:prstGeom prst="rect">
            <a:avLst/>
          </a:prstGeom>
          <a:noFill/>
          <a:ln w="25400">
            <a:solidFill>
              <a:schemeClr val="tx1"/>
            </a:solidFill>
            <a:miter lim="800000"/>
            <a:headEnd/>
            <a:tailEnd/>
          </a:ln>
        </p:spPr>
        <p:txBody>
          <a:bodyPr wrap="none" anchor="ctr"/>
          <a:lstStyle/>
          <a:p>
            <a:endParaRPr lang="en-US" dirty="0"/>
          </a:p>
        </p:txBody>
      </p:sp>
      <p:sp>
        <p:nvSpPr>
          <p:cNvPr id="12295" name="Text Box 13"/>
          <p:cNvSpPr txBox="1">
            <a:spLocks noChangeArrowheads="1"/>
          </p:cNvSpPr>
          <p:nvPr/>
        </p:nvSpPr>
        <p:spPr bwMode="auto">
          <a:xfrm rot="5400000">
            <a:off x="7464931" y="3304094"/>
            <a:ext cx="1554163" cy="584775"/>
          </a:xfrm>
          <a:prstGeom prst="rect">
            <a:avLst/>
          </a:prstGeom>
          <a:noFill/>
          <a:ln w="9525">
            <a:noFill/>
            <a:miter lim="800000"/>
            <a:headEnd/>
            <a:tailEnd/>
          </a:ln>
        </p:spPr>
        <p:txBody>
          <a:bodyPr>
            <a:spAutoFit/>
          </a:bodyPr>
          <a:lstStyle/>
          <a:p>
            <a:pPr algn="ctr">
              <a:spcBef>
                <a:spcPct val="50000"/>
              </a:spcBef>
            </a:pPr>
            <a:r>
              <a:rPr lang="en-US" sz="3200" dirty="0" smtClean="0"/>
              <a:t>Pixels</a:t>
            </a:r>
            <a:endParaRPr lang="en-US" sz="3200" dirty="0"/>
          </a:p>
        </p:txBody>
      </p:sp>
      <p:sp>
        <p:nvSpPr>
          <p:cNvPr id="12296" name="Text Box 14"/>
          <p:cNvSpPr txBox="1">
            <a:spLocks noChangeArrowheads="1"/>
          </p:cNvSpPr>
          <p:nvPr/>
        </p:nvSpPr>
        <p:spPr bwMode="auto">
          <a:xfrm>
            <a:off x="4648200" y="1143000"/>
            <a:ext cx="3565525" cy="579437"/>
          </a:xfrm>
          <a:prstGeom prst="rect">
            <a:avLst/>
          </a:prstGeom>
          <a:noFill/>
          <a:ln w="9525">
            <a:noFill/>
            <a:miter lim="800000"/>
            <a:headEnd/>
            <a:tailEnd/>
          </a:ln>
        </p:spPr>
        <p:txBody>
          <a:bodyPr>
            <a:spAutoFit/>
          </a:bodyPr>
          <a:lstStyle/>
          <a:p>
            <a:pPr algn="ctr">
              <a:spcBef>
                <a:spcPct val="50000"/>
              </a:spcBef>
            </a:pPr>
            <a:r>
              <a:rPr lang="en-US" sz="3200" dirty="0" smtClean="0"/>
              <a:t>Lights</a:t>
            </a:r>
            <a:endParaRPr lang="en-US" sz="2000" dirty="0"/>
          </a:p>
        </p:txBody>
      </p:sp>
      <p:sp>
        <p:nvSpPr>
          <p:cNvPr id="41" name="Text Box 14"/>
          <p:cNvSpPr txBox="1">
            <a:spLocks noChangeArrowheads="1"/>
          </p:cNvSpPr>
          <p:nvPr/>
        </p:nvSpPr>
        <p:spPr bwMode="auto">
          <a:xfrm>
            <a:off x="8563193" y="2971800"/>
            <a:ext cx="457200" cy="1006475"/>
          </a:xfrm>
          <a:prstGeom prst="rect">
            <a:avLst/>
          </a:prstGeom>
          <a:noFill/>
          <a:ln w="9525">
            <a:noFill/>
            <a:miter lim="800000"/>
            <a:headEnd/>
            <a:tailEnd/>
          </a:ln>
        </p:spPr>
        <p:txBody>
          <a:bodyPr>
            <a:spAutoFit/>
          </a:bodyPr>
          <a:lstStyle/>
          <a:p>
            <a:pPr>
              <a:spcBef>
                <a:spcPct val="50000"/>
              </a:spcBef>
            </a:pPr>
            <a:r>
              <a:rPr lang="en-US" sz="6000" dirty="0">
                <a:latin typeface="Times New Roman" pitchFamily="18" charset="0"/>
                <a:cs typeface="Times New Roman" pitchFamily="18" charset="0"/>
              </a:rPr>
              <a:t>)</a:t>
            </a:r>
            <a:endParaRPr lang="el-GR" sz="6000" dirty="0">
              <a:latin typeface="Times New Roman" pitchFamily="18" charset="0"/>
              <a:cs typeface="Times New Roman" pitchFamily="18" charset="0"/>
            </a:endParaRPr>
          </a:p>
        </p:txBody>
      </p:sp>
      <p:sp>
        <p:nvSpPr>
          <p:cNvPr id="48" name="Line 5"/>
          <p:cNvSpPr>
            <a:spLocks noChangeShapeType="1"/>
          </p:cNvSpPr>
          <p:nvPr/>
        </p:nvSpPr>
        <p:spPr bwMode="auto">
          <a:xfrm>
            <a:off x="4953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9" name="Line 5"/>
          <p:cNvSpPr>
            <a:spLocks noChangeShapeType="1"/>
          </p:cNvSpPr>
          <p:nvPr/>
        </p:nvSpPr>
        <p:spPr bwMode="auto">
          <a:xfrm>
            <a:off x="5105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0" name="Line 5"/>
          <p:cNvSpPr>
            <a:spLocks noChangeShapeType="1"/>
          </p:cNvSpPr>
          <p:nvPr/>
        </p:nvSpPr>
        <p:spPr bwMode="auto">
          <a:xfrm>
            <a:off x="5257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1" name="Line 5"/>
          <p:cNvSpPr>
            <a:spLocks noChangeShapeType="1"/>
          </p:cNvSpPr>
          <p:nvPr/>
        </p:nvSpPr>
        <p:spPr bwMode="auto">
          <a:xfrm>
            <a:off x="5410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2" name="Line 5"/>
          <p:cNvSpPr>
            <a:spLocks noChangeShapeType="1"/>
          </p:cNvSpPr>
          <p:nvPr/>
        </p:nvSpPr>
        <p:spPr bwMode="auto">
          <a:xfrm>
            <a:off x="5562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3" name="Line 5"/>
          <p:cNvSpPr>
            <a:spLocks noChangeShapeType="1"/>
          </p:cNvSpPr>
          <p:nvPr/>
        </p:nvSpPr>
        <p:spPr bwMode="auto">
          <a:xfrm>
            <a:off x="5715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4" name="Line 5"/>
          <p:cNvSpPr>
            <a:spLocks noChangeShapeType="1"/>
          </p:cNvSpPr>
          <p:nvPr/>
        </p:nvSpPr>
        <p:spPr bwMode="auto">
          <a:xfrm>
            <a:off x="5867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5" name="Line 5"/>
          <p:cNvSpPr>
            <a:spLocks noChangeShapeType="1"/>
          </p:cNvSpPr>
          <p:nvPr/>
        </p:nvSpPr>
        <p:spPr bwMode="auto">
          <a:xfrm>
            <a:off x="6019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6" name="Line 5"/>
          <p:cNvSpPr>
            <a:spLocks noChangeShapeType="1"/>
          </p:cNvSpPr>
          <p:nvPr/>
        </p:nvSpPr>
        <p:spPr bwMode="auto">
          <a:xfrm>
            <a:off x="6172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7" name="Line 5"/>
          <p:cNvSpPr>
            <a:spLocks noChangeShapeType="1"/>
          </p:cNvSpPr>
          <p:nvPr/>
        </p:nvSpPr>
        <p:spPr bwMode="auto">
          <a:xfrm>
            <a:off x="6324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8" name="Line 5"/>
          <p:cNvSpPr>
            <a:spLocks noChangeShapeType="1"/>
          </p:cNvSpPr>
          <p:nvPr/>
        </p:nvSpPr>
        <p:spPr bwMode="auto">
          <a:xfrm>
            <a:off x="6477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59" name="Line 5"/>
          <p:cNvSpPr>
            <a:spLocks noChangeShapeType="1"/>
          </p:cNvSpPr>
          <p:nvPr/>
        </p:nvSpPr>
        <p:spPr bwMode="auto">
          <a:xfrm>
            <a:off x="6629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0" name="Line 5"/>
          <p:cNvSpPr>
            <a:spLocks noChangeShapeType="1"/>
          </p:cNvSpPr>
          <p:nvPr/>
        </p:nvSpPr>
        <p:spPr bwMode="auto">
          <a:xfrm>
            <a:off x="6781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1" name="Line 5"/>
          <p:cNvSpPr>
            <a:spLocks noChangeShapeType="1"/>
          </p:cNvSpPr>
          <p:nvPr/>
        </p:nvSpPr>
        <p:spPr bwMode="auto">
          <a:xfrm>
            <a:off x="6934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2" name="Line 5"/>
          <p:cNvSpPr>
            <a:spLocks noChangeShapeType="1"/>
          </p:cNvSpPr>
          <p:nvPr/>
        </p:nvSpPr>
        <p:spPr bwMode="auto">
          <a:xfrm>
            <a:off x="7086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3" name="Line 5"/>
          <p:cNvSpPr>
            <a:spLocks noChangeShapeType="1"/>
          </p:cNvSpPr>
          <p:nvPr/>
        </p:nvSpPr>
        <p:spPr bwMode="auto">
          <a:xfrm>
            <a:off x="7239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4" name="Line 5"/>
          <p:cNvSpPr>
            <a:spLocks noChangeShapeType="1"/>
          </p:cNvSpPr>
          <p:nvPr/>
        </p:nvSpPr>
        <p:spPr bwMode="auto">
          <a:xfrm>
            <a:off x="7391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5" name="Line 5"/>
          <p:cNvSpPr>
            <a:spLocks noChangeShapeType="1"/>
          </p:cNvSpPr>
          <p:nvPr/>
        </p:nvSpPr>
        <p:spPr bwMode="auto">
          <a:xfrm>
            <a:off x="7543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6" name="Line 5"/>
          <p:cNvSpPr>
            <a:spLocks noChangeShapeType="1"/>
          </p:cNvSpPr>
          <p:nvPr/>
        </p:nvSpPr>
        <p:spPr bwMode="auto">
          <a:xfrm>
            <a:off x="7696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67" name="Line 5"/>
          <p:cNvSpPr>
            <a:spLocks noChangeShapeType="1"/>
          </p:cNvSpPr>
          <p:nvPr/>
        </p:nvSpPr>
        <p:spPr bwMode="auto">
          <a:xfrm>
            <a:off x="7848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1" name="TextBox 30"/>
          <p:cNvSpPr txBox="1"/>
          <p:nvPr/>
        </p:nvSpPr>
        <p:spPr>
          <a:xfrm>
            <a:off x="685800" y="4667250"/>
            <a:ext cx="2155402" cy="288703"/>
          </a:xfrm>
          <a:prstGeom prst="rect">
            <a:avLst/>
          </a:prstGeom>
          <a:noFill/>
        </p:spPr>
        <p:txBody>
          <a:bodyPr wrap="square" rtlCol="0" anchor="ctr" anchorCtr="1">
            <a:spAutoFit/>
          </a:bodyPr>
          <a:lstStyle/>
          <a:p>
            <a:r>
              <a:rPr lang="en-US" dirty="0" smtClean="0"/>
              <a:t>indirect illumination</a:t>
            </a:r>
            <a:endParaRPr lang="en-US" dirty="0"/>
          </a:p>
        </p:txBody>
      </p:sp>
      <p:pic>
        <p:nvPicPr>
          <p:cNvPr id="32" name="Picture 4" descr="C:\Users\Milos\code\projects\render2010\paper\fig\system\global.png"/>
          <p:cNvPicPr>
            <a:picLocks noChangeAspect="1" noChangeArrowheads="1"/>
          </p:cNvPicPr>
          <p:nvPr/>
        </p:nvPicPr>
        <p:blipFill>
          <a:blip r:embed="rId3" cstate="print"/>
          <a:stretch>
            <a:fillRect/>
          </a:stretch>
        </p:blipFill>
        <p:spPr bwMode="auto">
          <a:xfrm>
            <a:off x="656898" y="2438400"/>
            <a:ext cx="2209800" cy="2209799"/>
          </a:xfrm>
          <a:prstGeom prst="rect">
            <a:avLst/>
          </a:prstGeom>
          <a:noFill/>
          <a:ln w="9525">
            <a:solidFill>
              <a:schemeClr val="tx1"/>
            </a:solidFill>
          </a:ln>
          <a:effectLst>
            <a:outerShdw blurRad="241300" sx="104000" sy="104000" algn="ctr" rotWithShape="0">
              <a:schemeClr val="bg1">
                <a:alpha val="40000"/>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1"/>
          <p:cNvSpPr>
            <a:spLocks noGrp="1"/>
          </p:cNvSpPr>
          <p:nvPr>
            <p:ph idx="1"/>
          </p:nvPr>
        </p:nvSpPr>
        <p:spPr>
          <a:xfrm>
            <a:off x="457200" y="1114424"/>
            <a:ext cx="8229600" cy="5591175"/>
          </a:xfrm>
        </p:spPr>
        <p:txBody>
          <a:bodyPr/>
          <a:lstStyle/>
          <a:p>
            <a:r>
              <a:rPr lang="en-US" sz="3200" dirty="0" smtClean="0"/>
              <a:t>Solution</a:t>
            </a:r>
          </a:p>
        </p:txBody>
      </p:sp>
      <p:sp>
        <p:nvSpPr>
          <p:cNvPr id="27" name="Slide Number Placeholder 26"/>
          <p:cNvSpPr>
            <a:spLocks noGrp="1"/>
          </p:cNvSpPr>
          <p:nvPr>
            <p:ph type="sldNum" sz="quarter" idx="11"/>
          </p:nvPr>
        </p:nvSpPr>
        <p:spPr/>
        <p:txBody>
          <a:bodyPr/>
          <a:lstStyle/>
          <a:p>
            <a:pPr>
              <a:defRPr/>
            </a:pPr>
            <a:fld id="{436069EF-2218-4AB1-8D37-562BB864C219}" type="slidenum">
              <a:rPr lang="en-US" smtClean="0"/>
              <a:pPr>
                <a:defRPr/>
              </a:pPr>
              <a:t>15</a:t>
            </a:fld>
            <a:endParaRPr lang="en-US" dirty="0"/>
          </a:p>
        </p:txBody>
      </p:sp>
      <p:sp>
        <p:nvSpPr>
          <p:cNvPr id="12290" name="Rectangle 2"/>
          <p:cNvSpPr>
            <a:spLocks noGrp="1" noChangeArrowheads="1"/>
          </p:cNvSpPr>
          <p:nvPr>
            <p:ph type="title"/>
          </p:nvPr>
        </p:nvSpPr>
        <p:spPr/>
        <p:txBody>
          <a:bodyPr/>
          <a:lstStyle/>
          <a:p>
            <a:pPr eaLnBrk="1" hangingPunct="1"/>
            <a:r>
              <a:rPr lang="en-US" dirty="0" smtClean="0"/>
              <a:t>Review of MRCS</a:t>
            </a:r>
          </a:p>
        </p:txBody>
      </p:sp>
      <p:sp>
        <p:nvSpPr>
          <p:cNvPr id="12300" name="Rectangle 4"/>
          <p:cNvSpPr>
            <a:spLocks noChangeArrowheads="1"/>
          </p:cNvSpPr>
          <p:nvPr/>
        </p:nvSpPr>
        <p:spPr bwMode="auto">
          <a:xfrm>
            <a:off x="4922838" y="1814512"/>
            <a:ext cx="2925762" cy="3290888"/>
          </a:xfrm>
          <a:prstGeom prst="rect">
            <a:avLst/>
          </a:prstGeom>
          <a:noFill/>
          <a:ln w="25400">
            <a:solidFill>
              <a:schemeClr val="tx1"/>
            </a:solidFill>
            <a:miter lim="800000"/>
            <a:headEnd/>
            <a:tailEnd/>
          </a:ln>
        </p:spPr>
        <p:txBody>
          <a:bodyPr wrap="none" anchor="ctr"/>
          <a:lstStyle/>
          <a:p>
            <a:endParaRPr lang="en-US" dirty="0"/>
          </a:p>
        </p:txBody>
      </p:sp>
      <p:sp>
        <p:nvSpPr>
          <p:cNvPr id="12295" name="Text Box 13"/>
          <p:cNvSpPr txBox="1">
            <a:spLocks noChangeArrowheads="1"/>
          </p:cNvSpPr>
          <p:nvPr/>
        </p:nvSpPr>
        <p:spPr bwMode="auto">
          <a:xfrm rot="5400000">
            <a:off x="7464931" y="3304094"/>
            <a:ext cx="1554163" cy="584775"/>
          </a:xfrm>
          <a:prstGeom prst="rect">
            <a:avLst/>
          </a:prstGeom>
          <a:noFill/>
          <a:ln w="9525">
            <a:noFill/>
            <a:miter lim="800000"/>
            <a:headEnd/>
            <a:tailEnd/>
          </a:ln>
        </p:spPr>
        <p:txBody>
          <a:bodyPr>
            <a:spAutoFit/>
          </a:bodyPr>
          <a:lstStyle/>
          <a:p>
            <a:pPr algn="ctr">
              <a:spcBef>
                <a:spcPct val="50000"/>
              </a:spcBef>
            </a:pPr>
            <a:r>
              <a:rPr lang="en-US" sz="3200" dirty="0" smtClean="0"/>
              <a:t>Pixels</a:t>
            </a:r>
            <a:endParaRPr lang="en-US" sz="3200" dirty="0"/>
          </a:p>
        </p:txBody>
      </p:sp>
      <p:sp>
        <p:nvSpPr>
          <p:cNvPr id="12296" name="Text Box 14"/>
          <p:cNvSpPr txBox="1">
            <a:spLocks noChangeArrowheads="1"/>
          </p:cNvSpPr>
          <p:nvPr/>
        </p:nvSpPr>
        <p:spPr bwMode="auto">
          <a:xfrm>
            <a:off x="4648200" y="1143000"/>
            <a:ext cx="3565525" cy="579437"/>
          </a:xfrm>
          <a:prstGeom prst="rect">
            <a:avLst/>
          </a:prstGeom>
          <a:noFill/>
          <a:ln w="9525">
            <a:noFill/>
            <a:miter lim="800000"/>
            <a:headEnd/>
            <a:tailEnd/>
          </a:ln>
        </p:spPr>
        <p:txBody>
          <a:bodyPr>
            <a:spAutoFit/>
          </a:bodyPr>
          <a:lstStyle/>
          <a:p>
            <a:pPr algn="ctr">
              <a:spcBef>
                <a:spcPct val="50000"/>
              </a:spcBef>
            </a:pPr>
            <a:r>
              <a:rPr lang="en-US" sz="3200" dirty="0" smtClean="0"/>
              <a:t>Lights</a:t>
            </a:r>
            <a:endParaRPr lang="en-US" sz="2000" dirty="0"/>
          </a:p>
        </p:txBody>
      </p:sp>
      <p:sp>
        <p:nvSpPr>
          <p:cNvPr id="41" name="Text Box 14"/>
          <p:cNvSpPr txBox="1">
            <a:spLocks noChangeArrowheads="1"/>
          </p:cNvSpPr>
          <p:nvPr/>
        </p:nvSpPr>
        <p:spPr bwMode="auto">
          <a:xfrm>
            <a:off x="8563193" y="2971800"/>
            <a:ext cx="457200" cy="1006475"/>
          </a:xfrm>
          <a:prstGeom prst="rect">
            <a:avLst/>
          </a:prstGeom>
          <a:noFill/>
          <a:ln w="9525">
            <a:noFill/>
            <a:miter lim="800000"/>
            <a:headEnd/>
            <a:tailEnd/>
          </a:ln>
        </p:spPr>
        <p:txBody>
          <a:bodyPr>
            <a:spAutoFit/>
          </a:bodyPr>
          <a:lstStyle/>
          <a:p>
            <a:pPr>
              <a:spcBef>
                <a:spcPct val="50000"/>
              </a:spcBef>
            </a:pPr>
            <a:r>
              <a:rPr lang="en-US" sz="6000" dirty="0">
                <a:latin typeface="Times New Roman" pitchFamily="18" charset="0"/>
                <a:cs typeface="Times New Roman" pitchFamily="18" charset="0"/>
              </a:rPr>
              <a:t>)</a:t>
            </a:r>
            <a:endParaRPr lang="el-GR" sz="6000" dirty="0">
              <a:latin typeface="Times New Roman" pitchFamily="18" charset="0"/>
              <a:cs typeface="Times New Roman" pitchFamily="18" charset="0"/>
            </a:endParaRPr>
          </a:p>
        </p:txBody>
      </p:sp>
      <p:sp>
        <p:nvSpPr>
          <p:cNvPr id="51" name="Line 5"/>
          <p:cNvSpPr>
            <a:spLocks noChangeShapeType="1"/>
          </p:cNvSpPr>
          <p:nvPr/>
        </p:nvSpPr>
        <p:spPr bwMode="auto">
          <a:xfrm>
            <a:off x="5410200" y="1828800"/>
            <a:ext cx="0" cy="3290888"/>
          </a:xfrm>
          <a:prstGeom prst="line">
            <a:avLst/>
          </a:prstGeom>
          <a:noFill/>
          <a:ln w="57150" cap="rnd">
            <a:solidFill>
              <a:schemeClr val="folHlink"/>
            </a:solidFill>
            <a:prstDash val="sysDot"/>
            <a:round/>
            <a:headEnd/>
            <a:tailEnd/>
          </a:ln>
        </p:spPr>
        <p:txBody>
          <a:bodyPr/>
          <a:lstStyle/>
          <a:p>
            <a:endParaRPr lang="en-US"/>
          </a:p>
        </p:txBody>
      </p:sp>
      <p:sp>
        <p:nvSpPr>
          <p:cNvPr id="57" name="Line 5"/>
          <p:cNvSpPr>
            <a:spLocks noChangeShapeType="1"/>
          </p:cNvSpPr>
          <p:nvPr/>
        </p:nvSpPr>
        <p:spPr bwMode="auto">
          <a:xfrm>
            <a:off x="6324600" y="1828800"/>
            <a:ext cx="0" cy="3290888"/>
          </a:xfrm>
          <a:prstGeom prst="line">
            <a:avLst/>
          </a:prstGeom>
          <a:noFill/>
          <a:ln w="57150" cap="rnd">
            <a:solidFill>
              <a:schemeClr val="folHlink"/>
            </a:solidFill>
            <a:prstDash val="sysDot"/>
            <a:round/>
            <a:headEnd/>
            <a:tailEnd/>
          </a:ln>
        </p:spPr>
        <p:txBody>
          <a:bodyPr/>
          <a:lstStyle/>
          <a:p>
            <a:endParaRPr lang="en-US"/>
          </a:p>
        </p:txBody>
      </p:sp>
      <p:sp>
        <p:nvSpPr>
          <p:cNvPr id="62" name="Line 5"/>
          <p:cNvSpPr>
            <a:spLocks noChangeShapeType="1"/>
          </p:cNvSpPr>
          <p:nvPr/>
        </p:nvSpPr>
        <p:spPr bwMode="auto">
          <a:xfrm>
            <a:off x="7086600" y="1828800"/>
            <a:ext cx="0" cy="3290888"/>
          </a:xfrm>
          <a:prstGeom prst="line">
            <a:avLst/>
          </a:prstGeom>
          <a:noFill/>
          <a:ln w="57150" cap="rnd">
            <a:solidFill>
              <a:schemeClr val="folHlink"/>
            </a:solidFill>
            <a:prstDash val="sysDot"/>
            <a:round/>
            <a:headEnd/>
            <a:tailEnd/>
          </a:ln>
        </p:spPr>
        <p:txBody>
          <a:bodyPr/>
          <a:lstStyle/>
          <a:p>
            <a:endParaRPr lang="en-US"/>
          </a:p>
        </p:txBody>
      </p:sp>
      <p:sp>
        <p:nvSpPr>
          <p:cNvPr id="67" name="Line 5"/>
          <p:cNvSpPr>
            <a:spLocks noChangeShapeType="1"/>
          </p:cNvSpPr>
          <p:nvPr/>
        </p:nvSpPr>
        <p:spPr bwMode="auto">
          <a:xfrm>
            <a:off x="7848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6" name="Text Box 13"/>
          <p:cNvSpPr txBox="1">
            <a:spLocks noChangeArrowheads="1"/>
          </p:cNvSpPr>
          <p:nvPr/>
        </p:nvSpPr>
        <p:spPr bwMode="auto">
          <a:xfrm>
            <a:off x="2971800" y="3017837"/>
            <a:ext cx="1828800" cy="1015663"/>
          </a:xfrm>
          <a:prstGeom prst="rect">
            <a:avLst/>
          </a:prstGeom>
          <a:noFill/>
          <a:ln w="9525">
            <a:noFill/>
            <a:miter lim="800000"/>
            <a:headEnd/>
            <a:tailEnd/>
          </a:ln>
        </p:spPr>
        <p:txBody>
          <a:bodyPr>
            <a:spAutoFit/>
          </a:bodyPr>
          <a:lstStyle/>
          <a:p>
            <a:pPr algn="r">
              <a:spcBef>
                <a:spcPct val="50000"/>
              </a:spcBef>
            </a:pPr>
            <a:r>
              <a:rPr lang="en-US" sz="6000" dirty="0" smtClean="0">
                <a:latin typeface="Times New Roman" pitchFamily="18" charset="0"/>
                <a:cs typeface="Times New Roman" pitchFamily="18" charset="0"/>
              </a:rPr>
              <a:t>≈ </a:t>
            </a:r>
            <a:r>
              <a:rPr lang="el-GR" sz="6000" dirty="0">
                <a:latin typeface="Times New Roman" pitchFamily="18" charset="0"/>
                <a:cs typeface="Times New Roman" pitchFamily="18" charset="0"/>
              </a:rPr>
              <a:t>Σ</a:t>
            </a:r>
            <a:r>
              <a:rPr lang="en-US" sz="6000" dirty="0">
                <a:latin typeface="Times New Roman" pitchFamily="18" charset="0"/>
                <a:cs typeface="Times New Roman" pitchFamily="18" charset="0"/>
              </a:rPr>
              <a:t> (</a:t>
            </a:r>
            <a:endParaRPr lang="el-GR" sz="6000" dirty="0">
              <a:latin typeface="Times New Roman" pitchFamily="18" charset="0"/>
              <a:cs typeface="Times New Roman" pitchFamily="18" charset="0"/>
            </a:endParaRPr>
          </a:p>
        </p:txBody>
      </p:sp>
      <p:grpSp>
        <p:nvGrpSpPr>
          <p:cNvPr id="2" name="Group 42"/>
          <p:cNvGrpSpPr/>
          <p:nvPr/>
        </p:nvGrpSpPr>
        <p:grpSpPr>
          <a:xfrm>
            <a:off x="4921250" y="2103437"/>
            <a:ext cx="2927350" cy="2133600"/>
            <a:chOff x="4921250" y="2103437"/>
            <a:chExt cx="2927350" cy="2133600"/>
          </a:xfrm>
        </p:grpSpPr>
        <p:sp>
          <p:nvSpPr>
            <p:cNvPr id="44" name="Line 5"/>
            <p:cNvSpPr>
              <a:spLocks noChangeShapeType="1"/>
            </p:cNvSpPr>
            <p:nvPr/>
          </p:nvSpPr>
          <p:spPr bwMode="auto">
            <a:xfrm rot="-5400000">
              <a:off x="6384925" y="639762"/>
              <a:ext cx="0" cy="2927350"/>
            </a:xfrm>
            <a:prstGeom prst="line">
              <a:avLst/>
            </a:prstGeom>
            <a:noFill/>
            <a:ln w="57150" cap="rnd">
              <a:solidFill>
                <a:schemeClr va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sp>
          <p:nvSpPr>
            <p:cNvPr id="45" name="Line 5"/>
            <p:cNvSpPr>
              <a:spLocks noChangeShapeType="1"/>
            </p:cNvSpPr>
            <p:nvPr/>
          </p:nvSpPr>
          <p:spPr bwMode="auto">
            <a:xfrm rot="-5400000">
              <a:off x="6384925" y="1722437"/>
              <a:ext cx="0" cy="2927350"/>
            </a:xfrm>
            <a:prstGeom prst="line">
              <a:avLst/>
            </a:prstGeom>
            <a:noFill/>
            <a:ln w="57150" cap="rnd">
              <a:solidFill>
                <a:schemeClr va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sp>
          <p:nvSpPr>
            <p:cNvPr id="46" name="Line 5"/>
            <p:cNvSpPr>
              <a:spLocks noChangeShapeType="1"/>
            </p:cNvSpPr>
            <p:nvPr/>
          </p:nvSpPr>
          <p:spPr bwMode="auto">
            <a:xfrm rot="-5400000">
              <a:off x="6384925" y="2773362"/>
              <a:ext cx="0" cy="2927350"/>
            </a:xfrm>
            <a:prstGeom prst="line">
              <a:avLst/>
            </a:prstGeom>
            <a:noFill/>
            <a:ln w="57150" cap="rnd">
              <a:solidFill>
                <a:schemeClr va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grpSp>
      <p:grpSp>
        <p:nvGrpSpPr>
          <p:cNvPr id="3" name="Group 74"/>
          <p:cNvGrpSpPr/>
          <p:nvPr/>
        </p:nvGrpSpPr>
        <p:grpSpPr>
          <a:xfrm>
            <a:off x="4876800" y="1752600"/>
            <a:ext cx="3048000" cy="3429000"/>
            <a:chOff x="4876800" y="1752600"/>
            <a:chExt cx="3048000" cy="3429000"/>
          </a:xfrm>
        </p:grpSpPr>
        <p:sp>
          <p:nvSpPr>
            <p:cNvPr id="68" name="Rounded Rectangle 67"/>
            <p:cNvSpPr/>
            <p:nvPr/>
          </p:nvSpPr>
          <p:spPr bwMode="auto">
            <a:xfrm>
              <a:off x="4876800" y="4160662"/>
              <a:ext cx="3048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9" name="Rounded Rectangle 68"/>
            <p:cNvSpPr/>
            <p:nvPr/>
          </p:nvSpPr>
          <p:spPr bwMode="auto">
            <a:xfrm>
              <a:off x="4876800" y="3111198"/>
              <a:ext cx="3048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 name="Rounded Rectangle 69"/>
            <p:cNvSpPr/>
            <p:nvPr/>
          </p:nvSpPr>
          <p:spPr bwMode="auto">
            <a:xfrm>
              <a:off x="4876800" y="2024540"/>
              <a:ext cx="3048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1" name="Rounded Rectangle 70"/>
            <p:cNvSpPr/>
            <p:nvPr/>
          </p:nvSpPr>
          <p:spPr bwMode="auto">
            <a:xfrm rot="5400000">
              <a:off x="3695700" y="3390900"/>
              <a:ext cx="3429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2" name="Rounded Rectangle 71"/>
            <p:cNvSpPr/>
            <p:nvPr/>
          </p:nvSpPr>
          <p:spPr bwMode="auto">
            <a:xfrm rot="5400000">
              <a:off x="4610100" y="3390900"/>
              <a:ext cx="3429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3" name="Rounded Rectangle 72"/>
            <p:cNvSpPr/>
            <p:nvPr/>
          </p:nvSpPr>
          <p:spPr bwMode="auto">
            <a:xfrm rot="5400000">
              <a:off x="5372100" y="3390900"/>
              <a:ext cx="3429000" cy="152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76" name="Straight Arrow Connector 19"/>
          <p:cNvCxnSpPr>
            <a:cxnSpLocks noChangeShapeType="1"/>
          </p:cNvCxnSpPr>
          <p:nvPr/>
        </p:nvCxnSpPr>
        <p:spPr bwMode="auto">
          <a:xfrm flipV="1">
            <a:off x="4495800" y="5257802"/>
            <a:ext cx="762000" cy="457198"/>
          </a:xfrm>
          <a:prstGeom prst="straightConnector1">
            <a:avLst/>
          </a:prstGeom>
          <a:noFill/>
          <a:ln w="25400" algn="ctr">
            <a:solidFill>
              <a:schemeClr val="tx1"/>
            </a:solidFill>
            <a:round/>
            <a:headEnd/>
            <a:tailEnd type="arrow" w="med" len="med"/>
          </a:ln>
        </p:spPr>
      </p:cxnSp>
      <p:cxnSp>
        <p:nvCxnSpPr>
          <p:cNvPr id="78" name="Straight Arrow Connector 19"/>
          <p:cNvCxnSpPr>
            <a:cxnSpLocks noChangeShapeType="1"/>
          </p:cNvCxnSpPr>
          <p:nvPr/>
        </p:nvCxnSpPr>
        <p:spPr bwMode="auto">
          <a:xfrm rot="5400000" flipH="1" flipV="1">
            <a:off x="3962402" y="4800602"/>
            <a:ext cx="1219197" cy="457201"/>
          </a:xfrm>
          <a:prstGeom prst="straightConnector1">
            <a:avLst/>
          </a:prstGeom>
          <a:noFill/>
          <a:ln w="25400" algn="ctr">
            <a:solidFill>
              <a:schemeClr val="tx1"/>
            </a:solidFill>
            <a:round/>
            <a:headEnd/>
            <a:tailEnd type="arrow" w="med" len="med"/>
          </a:ln>
        </p:spPr>
      </p:cxnSp>
      <p:sp>
        <p:nvSpPr>
          <p:cNvPr id="80" name="TextBox 79"/>
          <p:cNvSpPr txBox="1"/>
          <p:nvPr/>
        </p:nvSpPr>
        <p:spPr>
          <a:xfrm>
            <a:off x="3373811" y="5715000"/>
            <a:ext cx="1988045" cy="830997"/>
          </a:xfrm>
          <a:prstGeom prst="rect">
            <a:avLst/>
          </a:prstGeom>
          <a:noFill/>
        </p:spPr>
        <p:txBody>
          <a:bodyPr wrap="none" rtlCol="0">
            <a:spAutoFit/>
          </a:bodyPr>
          <a:lstStyle/>
          <a:p>
            <a:pPr algn="ctr"/>
            <a:r>
              <a:rPr lang="en-US" sz="2400" dirty="0" smtClean="0"/>
              <a:t>shadow maps </a:t>
            </a:r>
          </a:p>
          <a:p>
            <a:pPr algn="ctr"/>
            <a:r>
              <a:rPr lang="en-US" sz="2400" dirty="0" smtClean="0"/>
              <a:t>for visibility</a:t>
            </a:r>
            <a:endParaRPr lang="en-US" sz="2400" dirty="0"/>
          </a:p>
        </p:txBody>
      </p:sp>
      <p:sp>
        <p:nvSpPr>
          <p:cNvPr id="31" name="TextBox 30"/>
          <p:cNvSpPr txBox="1"/>
          <p:nvPr/>
        </p:nvSpPr>
        <p:spPr>
          <a:xfrm>
            <a:off x="685800" y="4667250"/>
            <a:ext cx="2155402" cy="288703"/>
          </a:xfrm>
          <a:prstGeom prst="rect">
            <a:avLst/>
          </a:prstGeom>
          <a:noFill/>
        </p:spPr>
        <p:txBody>
          <a:bodyPr wrap="square" rtlCol="0" anchor="ctr" anchorCtr="1">
            <a:spAutoFit/>
          </a:bodyPr>
          <a:lstStyle/>
          <a:p>
            <a:r>
              <a:rPr lang="en-US" dirty="0" smtClean="0"/>
              <a:t>indirect illumination</a:t>
            </a:r>
            <a:endParaRPr lang="en-US" dirty="0"/>
          </a:p>
        </p:txBody>
      </p:sp>
      <p:pic>
        <p:nvPicPr>
          <p:cNvPr id="32" name="Picture 4" descr="C:\Users\Milos\code\projects\render2010\paper\fig\system\global.png"/>
          <p:cNvPicPr>
            <a:picLocks noChangeAspect="1" noChangeArrowheads="1"/>
          </p:cNvPicPr>
          <p:nvPr/>
        </p:nvPicPr>
        <p:blipFill>
          <a:blip r:embed="rId3" cstate="print"/>
          <a:stretch>
            <a:fillRect/>
          </a:stretch>
        </p:blipFill>
        <p:spPr bwMode="auto">
          <a:xfrm>
            <a:off x="656898" y="2438400"/>
            <a:ext cx="2209800" cy="2209799"/>
          </a:xfrm>
          <a:prstGeom prst="rect">
            <a:avLst/>
          </a:prstGeom>
          <a:noFill/>
          <a:ln w="9525">
            <a:solidFill>
              <a:schemeClr val="tx1"/>
            </a:solidFill>
          </a:ln>
          <a:effectLst>
            <a:outerShdw blurRad="241300" sx="104000" sy="104000" algn="ctr" rotWithShape="0">
              <a:schemeClr val="bg1">
                <a:alpha val="40000"/>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par>
                                <p:cTn id="13" presetID="10"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4953000" y="1828800"/>
            <a:ext cx="2895600" cy="3276600"/>
            <a:chOff x="3876199" y="4800600"/>
            <a:chExt cx="1080120" cy="432048"/>
          </a:xfrm>
        </p:grpSpPr>
        <p:sp>
          <p:nvSpPr>
            <p:cNvPr id="74" name="Rectangle 69"/>
            <p:cNvSpPr/>
            <p:nvPr/>
          </p:nvSpPr>
          <p:spPr>
            <a:xfrm>
              <a:off x="3876199" y="4800600"/>
              <a:ext cx="1080120" cy="432048"/>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5" name="Rectangle 64"/>
            <p:cNvSpPr/>
            <p:nvPr/>
          </p:nvSpPr>
          <p:spPr>
            <a:xfrm>
              <a:off x="3876199" y="4800600"/>
              <a:ext cx="216024"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6" name="Rectangle 65"/>
            <p:cNvSpPr/>
            <p:nvPr/>
          </p:nvSpPr>
          <p:spPr>
            <a:xfrm>
              <a:off x="4092223"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7" name="Rectangle 66"/>
            <p:cNvSpPr/>
            <p:nvPr/>
          </p:nvSpPr>
          <p:spPr>
            <a:xfrm>
              <a:off x="4380255"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8" name="Rectangle 67"/>
            <p:cNvSpPr/>
            <p:nvPr/>
          </p:nvSpPr>
          <p:spPr>
            <a:xfrm>
              <a:off x="4524271"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9" name="Rectangle 68"/>
            <p:cNvSpPr/>
            <p:nvPr/>
          </p:nvSpPr>
          <p:spPr>
            <a:xfrm>
              <a:off x="4812303"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80" name="Straight Connector 77"/>
            <p:cNvCxnSpPr/>
            <p:nvPr/>
          </p:nvCxnSpPr>
          <p:spPr>
            <a:xfrm rot="5400000">
              <a:off x="4649239" y="5016624"/>
              <a:ext cx="432048"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Connector 78"/>
            <p:cNvCxnSpPr/>
            <p:nvPr/>
          </p:nvCxnSpPr>
          <p:spPr>
            <a:xfrm rot="5400000">
              <a:off x="4509407" y="5016624"/>
              <a:ext cx="432048"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Connector 79"/>
            <p:cNvCxnSpPr/>
            <p:nvPr/>
          </p:nvCxnSpPr>
          <p:spPr>
            <a:xfrm rot="5400000">
              <a:off x="4250525" y="5016624"/>
              <a:ext cx="432048"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83" name="Straight Connector 80"/>
            <p:cNvCxnSpPr/>
            <p:nvPr/>
          </p:nvCxnSpPr>
          <p:spPr>
            <a:xfrm rot="5400000">
              <a:off x="3974976" y="5016624"/>
              <a:ext cx="432048"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Connector 81"/>
            <p:cNvCxnSpPr/>
            <p:nvPr/>
          </p:nvCxnSpPr>
          <p:spPr>
            <a:xfrm rot="5400000">
              <a:off x="3804191" y="5016624"/>
              <a:ext cx="432048"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30" name="Content Placeholder 1"/>
          <p:cNvSpPr>
            <a:spLocks noGrp="1"/>
          </p:cNvSpPr>
          <p:nvPr>
            <p:ph idx="1"/>
          </p:nvPr>
        </p:nvSpPr>
        <p:spPr>
          <a:xfrm>
            <a:off x="457200" y="1114424"/>
            <a:ext cx="8229600" cy="5591175"/>
          </a:xfrm>
        </p:spPr>
        <p:txBody>
          <a:bodyPr/>
          <a:lstStyle/>
          <a:p>
            <a:pPr marL="514350" indent="-514350"/>
            <a:r>
              <a:rPr lang="en-US" sz="3200" dirty="0" smtClean="0"/>
              <a:t>Many VPLs needed</a:t>
            </a:r>
            <a:br>
              <a:rPr lang="en-US" sz="3200" dirty="0" smtClean="0"/>
            </a:br>
            <a:r>
              <a:rPr lang="en-US" sz="3200" dirty="0" smtClean="0"/>
              <a:t>for </a:t>
            </a:r>
            <a:r>
              <a:rPr lang="en-US" sz="3200" dirty="0" smtClean="0">
                <a:solidFill>
                  <a:srgbClr val="FFC000"/>
                </a:solidFill>
              </a:rPr>
              <a:t>shading</a:t>
            </a:r>
          </a:p>
          <a:p>
            <a:pPr marL="914400" lvl="1" indent="-514350"/>
            <a:r>
              <a:rPr lang="en-US" sz="2900" dirty="0" smtClean="0"/>
              <a:t>Shading is cheap</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dirty="0" smtClean="0">
                <a:ln w="18415" cmpd="sng">
                  <a:solidFill>
                    <a:srgbClr val="FFFFFF"/>
                  </a:solidFill>
                  <a:prstDash val="solid"/>
                </a:ln>
                <a:solidFill>
                  <a:srgbClr val="FFFFFF"/>
                </a:solidFill>
                <a:effectLst>
                  <a:outerShdw blurRad="63500" dir="3600000" algn="tl" rotWithShape="0">
                    <a:srgbClr val="000000">
                      <a:alpha val="70000"/>
                    </a:srgbClr>
                  </a:outerShdw>
                </a:effectLst>
                <a:sym typeface="Symbo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sym typeface="Symbol"/>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sym typeface="Symbol"/>
              </a:rPr>
            </a:br>
            <a:r>
              <a:rPr lang="en-US" dirty="0" smtClean="0">
                <a:ln w="18415" cmpd="sng">
                  <a:noFill/>
                  <a:prstDash val="solid"/>
                </a:ln>
                <a:solidFill>
                  <a:srgbClr val="FFC000"/>
                </a:solidFill>
                <a:effectLst>
                  <a:outerShdw blurRad="63500" dir="3600000" algn="tl" rotWithShape="0">
                    <a:srgbClr val="000000">
                      <a:alpha val="70000"/>
                    </a:srgbClr>
                  </a:outerShdw>
                </a:effectLst>
                <a:sym typeface="Symbol"/>
              </a:rPr>
              <a:t>shade from all VPLs</a:t>
            </a:r>
            <a:endParaRPr lang="en-US" dirty="0" smtClean="0">
              <a:ln w="18415" cmpd="sng">
                <a:noFill/>
                <a:prstDash val="solid"/>
              </a:ln>
              <a:solidFill>
                <a:srgbClr val="FFC000"/>
              </a:solidFill>
            </a:endParaRPr>
          </a:p>
          <a:p>
            <a:pPr marL="914400" lvl="1" indent="-514350"/>
            <a:endParaRPr lang="en-US" sz="2900" dirty="0" smtClean="0"/>
          </a:p>
          <a:p>
            <a:pPr marL="514350" indent="-514350"/>
            <a:r>
              <a:rPr lang="en-US" sz="3200" dirty="0" smtClean="0"/>
              <a:t>Cannot afford </a:t>
            </a:r>
            <a:br>
              <a:rPr lang="en-US" sz="3200" dirty="0" smtClean="0"/>
            </a:br>
            <a:r>
              <a:rPr lang="en-US" sz="3200" dirty="0" smtClean="0"/>
              <a:t>visibility for every VPL</a:t>
            </a:r>
          </a:p>
          <a:p>
            <a:pPr marL="514350" indent="-514350"/>
            <a:endParaRPr lang="en-US" sz="3200" dirty="0" smtClean="0"/>
          </a:p>
          <a:p>
            <a:pPr marL="514350" indent="-514350"/>
            <a:r>
              <a:rPr lang="en-US" sz="3200" dirty="0" smtClean="0"/>
              <a:t>Key idea:</a:t>
            </a:r>
          </a:p>
          <a:p>
            <a:pPr marL="514350" indent="-514350" algn="ctr">
              <a:buNone/>
            </a:pPr>
            <a:r>
              <a:rPr lang="en-US" sz="3200" dirty="0" smtClean="0">
                <a:solidFill>
                  <a:srgbClr val="FFC000"/>
                </a:solidFill>
              </a:rPr>
              <a:t>Separate shading from visibility</a:t>
            </a:r>
          </a:p>
        </p:txBody>
      </p:sp>
      <p:sp>
        <p:nvSpPr>
          <p:cNvPr id="27" name="Slide Number Placeholder 26"/>
          <p:cNvSpPr>
            <a:spLocks noGrp="1"/>
          </p:cNvSpPr>
          <p:nvPr>
            <p:ph type="sldNum" sz="quarter" idx="11"/>
          </p:nvPr>
        </p:nvSpPr>
        <p:spPr/>
        <p:txBody>
          <a:bodyPr/>
          <a:lstStyle/>
          <a:p>
            <a:pPr>
              <a:defRPr/>
            </a:pPr>
            <a:fld id="{436069EF-2218-4AB1-8D37-562BB864C219}" type="slidenum">
              <a:rPr lang="en-US" smtClean="0"/>
              <a:pPr>
                <a:defRPr/>
              </a:pPr>
              <a:t>16</a:t>
            </a:fld>
            <a:endParaRPr lang="en-US" dirty="0"/>
          </a:p>
        </p:txBody>
      </p:sp>
      <p:sp>
        <p:nvSpPr>
          <p:cNvPr id="12290" name="Rectangle 2"/>
          <p:cNvSpPr>
            <a:spLocks noGrp="1" noChangeArrowheads="1"/>
          </p:cNvSpPr>
          <p:nvPr>
            <p:ph type="title"/>
          </p:nvPr>
        </p:nvSpPr>
        <p:spPr>
          <a:xfrm>
            <a:off x="514350" y="85725"/>
            <a:ext cx="8248650" cy="857250"/>
          </a:xfrm>
        </p:spPr>
        <p:txBody>
          <a:bodyPr/>
          <a:lstStyle/>
          <a:p>
            <a:pPr eaLnBrk="1" hangingPunct="1"/>
            <a:r>
              <a:rPr lang="en-US" dirty="0" smtClean="0"/>
              <a:t>Visibility Clustering – Motivation</a:t>
            </a:r>
          </a:p>
        </p:txBody>
      </p:sp>
      <p:sp>
        <p:nvSpPr>
          <p:cNvPr id="12296" name="Text Box 14"/>
          <p:cNvSpPr txBox="1">
            <a:spLocks noChangeArrowheads="1"/>
          </p:cNvSpPr>
          <p:nvPr/>
        </p:nvSpPr>
        <p:spPr bwMode="auto">
          <a:xfrm>
            <a:off x="4648200" y="1143000"/>
            <a:ext cx="3565525" cy="579437"/>
          </a:xfrm>
          <a:prstGeom prst="rect">
            <a:avLst/>
          </a:prstGeom>
          <a:noFill/>
          <a:ln w="9525">
            <a:noFill/>
            <a:miter lim="800000"/>
            <a:headEnd/>
            <a:tailEnd/>
          </a:ln>
        </p:spPr>
        <p:txBody>
          <a:bodyPr>
            <a:spAutoFit/>
          </a:bodyPr>
          <a:lstStyle/>
          <a:p>
            <a:pPr algn="ctr">
              <a:spcBef>
                <a:spcPct val="50000"/>
              </a:spcBef>
            </a:pPr>
            <a:r>
              <a:rPr lang="en-US" sz="3200" dirty="0" smtClean="0"/>
              <a:t>Lights</a:t>
            </a:r>
            <a:endParaRPr lang="en-US" sz="2000" dirty="0"/>
          </a:p>
        </p:txBody>
      </p:sp>
      <p:sp>
        <p:nvSpPr>
          <p:cNvPr id="21" name="Rectangle 4"/>
          <p:cNvSpPr>
            <a:spLocks noChangeArrowheads="1"/>
          </p:cNvSpPr>
          <p:nvPr/>
        </p:nvSpPr>
        <p:spPr bwMode="auto">
          <a:xfrm>
            <a:off x="4922838" y="1814512"/>
            <a:ext cx="2925762" cy="3290888"/>
          </a:xfrm>
          <a:prstGeom prst="rect">
            <a:avLst/>
          </a:prstGeom>
          <a:solidFill>
            <a:schemeClr val="bg1"/>
          </a:solidFill>
          <a:ln w="25400">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dirty="0"/>
          </a:p>
        </p:txBody>
      </p:sp>
      <p:grpSp>
        <p:nvGrpSpPr>
          <p:cNvPr id="3" name="Group 51"/>
          <p:cNvGrpSpPr/>
          <p:nvPr/>
        </p:nvGrpSpPr>
        <p:grpSpPr>
          <a:xfrm>
            <a:off x="4953000" y="1828800"/>
            <a:ext cx="2895600" cy="3290888"/>
            <a:chOff x="4953000" y="1828800"/>
            <a:chExt cx="2895600" cy="3290888"/>
          </a:xfrm>
        </p:grpSpPr>
        <p:sp>
          <p:nvSpPr>
            <p:cNvPr id="22" name="Line 5"/>
            <p:cNvSpPr>
              <a:spLocks noChangeShapeType="1"/>
            </p:cNvSpPr>
            <p:nvPr/>
          </p:nvSpPr>
          <p:spPr bwMode="auto">
            <a:xfrm>
              <a:off x="4953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23" name="Line 5"/>
            <p:cNvSpPr>
              <a:spLocks noChangeShapeType="1"/>
            </p:cNvSpPr>
            <p:nvPr/>
          </p:nvSpPr>
          <p:spPr bwMode="auto">
            <a:xfrm>
              <a:off x="5105400" y="1828800"/>
              <a:ext cx="0" cy="3290888"/>
            </a:xfrm>
            <a:prstGeom prst="line">
              <a:avLst/>
            </a:prstGeom>
            <a:noFill/>
            <a:ln w="19050" cap="rnd">
              <a:solidFill>
                <a:schemeClr val="folHlink"/>
              </a:solidFill>
              <a:prstDash val="sysDot"/>
              <a:round/>
              <a:headEnd/>
              <a:tailEnd/>
            </a:ln>
          </p:spPr>
          <p:txBody>
            <a:bodyPr/>
            <a:lstStyle/>
            <a:p>
              <a:endParaRPr lang="en-US" dirty="0"/>
            </a:p>
          </p:txBody>
        </p:sp>
        <p:sp>
          <p:nvSpPr>
            <p:cNvPr id="24" name="Line 5"/>
            <p:cNvSpPr>
              <a:spLocks noChangeShapeType="1"/>
            </p:cNvSpPr>
            <p:nvPr/>
          </p:nvSpPr>
          <p:spPr bwMode="auto">
            <a:xfrm>
              <a:off x="5257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25" name="Line 5"/>
            <p:cNvSpPr>
              <a:spLocks noChangeShapeType="1"/>
            </p:cNvSpPr>
            <p:nvPr/>
          </p:nvSpPr>
          <p:spPr bwMode="auto">
            <a:xfrm>
              <a:off x="5410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26" name="Line 5"/>
            <p:cNvSpPr>
              <a:spLocks noChangeShapeType="1"/>
            </p:cNvSpPr>
            <p:nvPr/>
          </p:nvSpPr>
          <p:spPr bwMode="auto">
            <a:xfrm>
              <a:off x="5562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28" name="Line 5"/>
            <p:cNvSpPr>
              <a:spLocks noChangeShapeType="1"/>
            </p:cNvSpPr>
            <p:nvPr/>
          </p:nvSpPr>
          <p:spPr bwMode="auto">
            <a:xfrm>
              <a:off x="5715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29" name="Line 5"/>
            <p:cNvSpPr>
              <a:spLocks noChangeShapeType="1"/>
            </p:cNvSpPr>
            <p:nvPr/>
          </p:nvSpPr>
          <p:spPr bwMode="auto">
            <a:xfrm>
              <a:off x="5867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1" name="Line 5"/>
            <p:cNvSpPr>
              <a:spLocks noChangeShapeType="1"/>
            </p:cNvSpPr>
            <p:nvPr/>
          </p:nvSpPr>
          <p:spPr bwMode="auto">
            <a:xfrm>
              <a:off x="6019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2" name="Line 5"/>
            <p:cNvSpPr>
              <a:spLocks noChangeShapeType="1"/>
            </p:cNvSpPr>
            <p:nvPr/>
          </p:nvSpPr>
          <p:spPr bwMode="auto">
            <a:xfrm>
              <a:off x="6172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3" name="Line 5"/>
            <p:cNvSpPr>
              <a:spLocks noChangeShapeType="1"/>
            </p:cNvSpPr>
            <p:nvPr/>
          </p:nvSpPr>
          <p:spPr bwMode="auto">
            <a:xfrm>
              <a:off x="6324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7" name="Line 5"/>
            <p:cNvSpPr>
              <a:spLocks noChangeShapeType="1"/>
            </p:cNvSpPr>
            <p:nvPr/>
          </p:nvSpPr>
          <p:spPr bwMode="auto">
            <a:xfrm>
              <a:off x="6477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8" name="Line 5"/>
            <p:cNvSpPr>
              <a:spLocks noChangeShapeType="1"/>
            </p:cNvSpPr>
            <p:nvPr/>
          </p:nvSpPr>
          <p:spPr bwMode="auto">
            <a:xfrm>
              <a:off x="6629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39" name="Line 5"/>
            <p:cNvSpPr>
              <a:spLocks noChangeShapeType="1"/>
            </p:cNvSpPr>
            <p:nvPr/>
          </p:nvSpPr>
          <p:spPr bwMode="auto">
            <a:xfrm>
              <a:off x="6781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0" name="Line 5"/>
            <p:cNvSpPr>
              <a:spLocks noChangeShapeType="1"/>
            </p:cNvSpPr>
            <p:nvPr/>
          </p:nvSpPr>
          <p:spPr bwMode="auto">
            <a:xfrm>
              <a:off x="6934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1" name="Line 5"/>
            <p:cNvSpPr>
              <a:spLocks noChangeShapeType="1"/>
            </p:cNvSpPr>
            <p:nvPr/>
          </p:nvSpPr>
          <p:spPr bwMode="auto">
            <a:xfrm>
              <a:off x="70866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2" name="Line 5"/>
            <p:cNvSpPr>
              <a:spLocks noChangeShapeType="1"/>
            </p:cNvSpPr>
            <p:nvPr/>
          </p:nvSpPr>
          <p:spPr bwMode="auto">
            <a:xfrm>
              <a:off x="72390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3" name="Line 5"/>
            <p:cNvSpPr>
              <a:spLocks noChangeShapeType="1"/>
            </p:cNvSpPr>
            <p:nvPr/>
          </p:nvSpPr>
          <p:spPr bwMode="auto">
            <a:xfrm>
              <a:off x="73914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4" name="Line 5"/>
            <p:cNvSpPr>
              <a:spLocks noChangeShapeType="1"/>
            </p:cNvSpPr>
            <p:nvPr/>
          </p:nvSpPr>
          <p:spPr bwMode="auto">
            <a:xfrm>
              <a:off x="75438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5" name="Line 5"/>
            <p:cNvSpPr>
              <a:spLocks noChangeShapeType="1"/>
            </p:cNvSpPr>
            <p:nvPr/>
          </p:nvSpPr>
          <p:spPr bwMode="auto">
            <a:xfrm>
              <a:off x="7696200" y="1828800"/>
              <a:ext cx="0" cy="3290888"/>
            </a:xfrm>
            <a:prstGeom prst="line">
              <a:avLst/>
            </a:prstGeom>
            <a:noFill/>
            <a:ln w="19050" cap="rnd">
              <a:solidFill>
                <a:schemeClr val="folHlink"/>
              </a:solidFill>
              <a:prstDash val="sysDot"/>
              <a:round/>
              <a:headEnd/>
              <a:tailEnd/>
            </a:ln>
          </p:spPr>
          <p:txBody>
            <a:bodyPr/>
            <a:lstStyle/>
            <a:p>
              <a:endParaRPr lang="en-US"/>
            </a:p>
          </p:txBody>
        </p:sp>
        <p:sp>
          <p:nvSpPr>
            <p:cNvPr id="46" name="Line 5"/>
            <p:cNvSpPr>
              <a:spLocks noChangeShapeType="1"/>
            </p:cNvSpPr>
            <p:nvPr/>
          </p:nvSpPr>
          <p:spPr bwMode="auto">
            <a:xfrm>
              <a:off x="7848600" y="1828800"/>
              <a:ext cx="0" cy="3290888"/>
            </a:xfrm>
            <a:prstGeom prst="line">
              <a:avLst/>
            </a:prstGeom>
            <a:noFill/>
            <a:ln w="19050" cap="rnd">
              <a:solidFill>
                <a:schemeClr val="folHlink"/>
              </a:solidFill>
              <a:prstDash val="sysDot"/>
              <a:round/>
              <a:headEnd/>
              <a:tailEnd/>
            </a:ln>
          </p:spPr>
          <p:txBody>
            <a:bodyPr/>
            <a:lstStyle/>
            <a:p>
              <a:endParaRPr lang="en-US"/>
            </a:p>
          </p:txBody>
        </p:sp>
      </p:grpSp>
      <p:grpSp>
        <p:nvGrpSpPr>
          <p:cNvPr id="4" name="Group 94"/>
          <p:cNvGrpSpPr/>
          <p:nvPr/>
        </p:nvGrpSpPr>
        <p:grpSpPr>
          <a:xfrm>
            <a:off x="5410200" y="1828800"/>
            <a:ext cx="1676400" cy="3290888"/>
            <a:chOff x="5410200" y="1828800"/>
            <a:chExt cx="1676400" cy="3290888"/>
          </a:xfrm>
        </p:grpSpPr>
        <p:sp>
          <p:nvSpPr>
            <p:cNvPr id="54" name="Line 5"/>
            <p:cNvSpPr>
              <a:spLocks noChangeShapeType="1"/>
            </p:cNvSpPr>
            <p:nvPr/>
          </p:nvSpPr>
          <p:spPr bwMode="auto">
            <a:xfrm>
              <a:off x="5410200" y="1828800"/>
              <a:ext cx="0" cy="3290888"/>
            </a:xfrm>
            <a:prstGeom prst="line">
              <a:avLst/>
            </a:prstGeom>
            <a:noFill/>
            <a:ln w="57150" cap="rnd">
              <a:solidFill>
                <a:schemeClr val="fo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sp>
          <p:nvSpPr>
            <p:cNvPr id="55" name="Line 5"/>
            <p:cNvSpPr>
              <a:spLocks noChangeShapeType="1"/>
            </p:cNvSpPr>
            <p:nvPr/>
          </p:nvSpPr>
          <p:spPr bwMode="auto">
            <a:xfrm>
              <a:off x="6324600" y="1828800"/>
              <a:ext cx="0" cy="3290888"/>
            </a:xfrm>
            <a:prstGeom prst="line">
              <a:avLst/>
            </a:prstGeom>
            <a:noFill/>
            <a:ln w="57150" cap="rnd">
              <a:solidFill>
                <a:schemeClr val="fo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sp>
          <p:nvSpPr>
            <p:cNvPr id="56" name="Line 5"/>
            <p:cNvSpPr>
              <a:spLocks noChangeShapeType="1"/>
            </p:cNvSpPr>
            <p:nvPr/>
          </p:nvSpPr>
          <p:spPr bwMode="auto">
            <a:xfrm>
              <a:off x="7086600" y="1828800"/>
              <a:ext cx="0" cy="3290888"/>
            </a:xfrm>
            <a:prstGeom prst="line">
              <a:avLst/>
            </a:prstGeom>
            <a:noFill/>
            <a:ln w="57150" cap="rnd">
              <a:solidFill>
                <a:schemeClr val="folHlink"/>
              </a:solidFill>
              <a:prstDash val="sysDot"/>
              <a:round/>
              <a:headEnd/>
              <a:tailEnd/>
            </a:ln>
            <a:effectLst>
              <a:outerShdw blurRad="50800" dist="38100" dir="18900000" algn="bl" rotWithShape="0">
                <a:prstClr val="black">
                  <a:alpha val="40000"/>
                </a:prstClr>
              </a:outerShdw>
            </a:effectLst>
          </p:spPr>
          <p:txBody>
            <a:bodyPr/>
            <a:lstStyle/>
            <a:p>
              <a:endParaRPr lang="en-US"/>
            </a:p>
          </p:txBody>
        </p:sp>
      </p:grpSp>
      <p:sp>
        <p:nvSpPr>
          <p:cNvPr id="85" name="TextBox 84"/>
          <p:cNvSpPr txBox="1"/>
          <p:nvPr/>
        </p:nvSpPr>
        <p:spPr>
          <a:xfrm>
            <a:off x="4953000" y="4648200"/>
            <a:ext cx="2417457" cy="461665"/>
          </a:xfrm>
          <a:prstGeom prst="rect">
            <a:avLst/>
          </a:prstGeom>
          <a:noFill/>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shading (all VPLs)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7" name="TextBox 86"/>
          <p:cNvSpPr txBox="1"/>
          <p:nvPr/>
        </p:nvSpPr>
        <p:spPr>
          <a:xfrm>
            <a:off x="5608254" y="5105400"/>
            <a:ext cx="2468946" cy="830997"/>
          </a:xfrm>
          <a:prstGeom prst="rect">
            <a:avLst/>
          </a:prstGeom>
          <a:noFill/>
          <a:effectLst>
            <a:outerShdw blurRad="50800" dist="38100" dir="18900000" algn="bl" rotWithShape="0">
              <a:prstClr val="black">
                <a:alpha val="40000"/>
              </a:prstClr>
            </a:outerShdw>
          </a:effectLst>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visibility</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(representatives)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fade">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3" end="3"/>
                                            </p:txEl>
                                          </p:spTgt>
                                        </p:tgtEl>
                                        <p:attrNameLst>
                                          <p:attrName>style.visibility</p:attrName>
                                        </p:attrNameLst>
                                      </p:cBhvr>
                                      <p:to>
                                        <p:strVal val="visible"/>
                                      </p:to>
                                    </p:set>
                                    <p:animEffect transition="in" filter="fade">
                                      <p:cBhvr>
                                        <p:cTn id="23" dur="500"/>
                                        <p:tgtEl>
                                          <p:spTgt spid="3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xEl>
                                              <p:pRg st="5" end="5"/>
                                            </p:txEl>
                                          </p:spTgt>
                                        </p:tgtEl>
                                        <p:attrNameLst>
                                          <p:attrName>style.visibility</p:attrName>
                                        </p:attrNameLst>
                                      </p:cBhvr>
                                      <p:to>
                                        <p:strVal val="visible"/>
                                      </p:to>
                                    </p:set>
                                    <p:animEffect transition="in" filter="fade">
                                      <p:cBhvr>
                                        <p:cTn id="28" dur="500"/>
                                        <p:tgtEl>
                                          <p:spTgt spid="30">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xEl>
                                              <p:pRg st="6" end="6"/>
                                            </p:txEl>
                                          </p:spTgt>
                                        </p:tgtEl>
                                        <p:attrNameLst>
                                          <p:attrName>style.visibility</p:attrName>
                                        </p:attrNameLst>
                                      </p:cBhvr>
                                      <p:to>
                                        <p:strVal val="visible"/>
                                      </p:to>
                                    </p:set>
                                    <p:animEffect transition="in" filter="fade">
                                      <p:cBhvr>
                                        <p:cTn id="31" dur="500"/>
                                        <p:tgtEl>
                                          <p:spTgt spid="30">
                                            <p:txEl>
                                              <p:pRg st="6" end="6"/>
                                            </p:txEl>
                                          </p:spTgt>
                                        </p:tgtEl>
                                      </p:cBhvr>
                                    </p:animEffect>
                                  </p:childTnLst>
                                </p:cTn>
                              </p:par>
                              <p:par>
                                <p:cTn id="32" presetID="49" presetClass="path" presetSubtype="0" accel="50000" decel="50000" fill="hold" nodeType="withEffect">
                                  <p:stCondLst>
                                    <p:cond delay="0"/>
                                  </p:stCondLst>
                                  <p:childTnLst>
                                    <p:animMotion origin="layout" path="M 0 4.44444E-6 L 0.075 0.11666 " pathEditMode="relative" rAng="0" ptsTypes="AA">
                                      <p:cBhvr>
                                        <p:cTn id="33" dur="2000" fill="hold"/>
                                        <p:tgtEl>
                                          <p:spTgt spid="2"/>
                                        </p:tgtEl>
                                        <p:attrNameLst>
                                          <p:attrName>ppt_x</p:attrName>
                                          <p:attrName>ppt_y</p:attrName>
                                        </p:attrNameLst>
                                      </p:cBhvr>
                                      <p:rCtr x="38" y="58"/>
                                    </p:animMotion>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ounded Rectangle 140"/>
          <p:cNvSpPr/>
          <p:nvPr/>
        </p:nvSpPr>
        <p:spPr bwMode="auto">
          <a:xfrm>
            <a:off x="1132113" y="4027716"/>
            <a:ext cx="1905000" cy="2743200"/>
          </a:xfrm>
          <a:prstGeom prst="roundRect">
            <a:avLst>
              <a:gd name="adj" fmla="val 5908"/>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Zástupný symbol pro číslo snímku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17</a:t>
            </a:fld>
            <a:endParaRPr lang="en-US" dirty="0">
              <a:solidFill>
                <a:srgbClr val="FFFFFF"/>
              </a:solidFill>
            </a:endParaRPr>
          </a:p>
        </p:txBody>
      </p:sp>
      <p:sp>
        <p:nvSpPr>
          <p:cNvPr id="4" name="Nadpis 3"/>
          <p:cNvSpPr>
            <a:spLocks noGrp="1"/>
          </p:cNvSpPr>
          <p:nvPr>
            <p:ph type="title"/>
          </p:nvPr>
        </p:nvSpPr>
        <p:spPr/>
        <p:txBody>
          <a:bodyPr/>
          <a:lstStyle/>
          <a:p>
            <a:r>
              <a:rPr lang="en-US" dirty="0" smtClean="0"/>
              <a:t>G</a:t>
            </a:r>
            <a:r>
              <a:rPr lang="cs-CZ" dirty="0" smtClean="0"/>
              <a:t>lobal solution</a:t>
            </a:r>
            <a:r>
              <a:rPr lang="en-US" dirty="0" smtClean="0"/>
              <a:t> overview</a:t>
            </a:r>
            <a:endParaRPr lang="en-US" dirty="0"/>
          </a:p>
        </p:txBody>
      </p:sp>
      <p:grpSp>
        <p:nvGrpSpPr>
          <p:cNvPr id="2" name="Group 272"/>
          <p:cNvGrpSpPr/>
          <p:nvPr/>
        </p:nvGrpSpPr>
        <p:grpSpPr>
          <a:xfrm>
            <a:off x="3200400" y="990600"/>
            <a:ext cx="1500082" cy="2667000"/>
            <a:chOff x="3657600" y="990600"/>
            <a:chExt cx="1500082" cy="2667000"/>
          </a:xfrm>
        </p:grpSpPr>
        <p:sp>
          <p:nvSpPr>
            <p:cNvPr id="38" name="Rectangle 57"/>
            <p:cNvSpPr/>
            <p:nvPr/>
          </p:nvSpPr>
          <p:spPr>
            <a:xfrm>
              <a:off x="3733800" y="1785392"/>
              <a:ext cx="1308720" cy="1872208"/>
            </a:xfrm>
            <a:prstGeom prst="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2700000" scaled="1"/>
              <a:tileRect/>
            </a:gradFill>
            <a:ln>
              <a:solidFill>
                <a:schemeClr val="bg1"/>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Rectangle 58"/>
            <p:cNvSpPr/>
            <p:nvPr/>
          </p:nvSpPr>
          <p:spPr>
            <a:xfrm>
              <a:off x="3733800" y="1929408"/>
              <a:ext cx="1308720" cy="72008"/>
            </a:xfrm>
            <a:prstGeom prst="rect">
              <a:avLst/>
            </a:prstGeom>
            <a:solidFill>
              <a:schemeClr val="tx1">
                <a:lumMod val="50000"/>
              </a:schemeClr>
            </a:solidFill>
            <a:ln>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Rectangle 59"/>
            <p:cNvSpPr/>
            <p:nvPr/>
          </p:nvSpPr>
          <p:spPr>
            <a:xfrm>
              <a:off x="3733800" y="2433464"/>
              <a:ext cx="1308720" cy="72008"/>
            </a:xfrm>
            <a:prstGeom prst="rect">
              <a:avLst/>
            </a:prstGeom>
            <a:solidFill>
              <a:schemeClr val="tx1">
                <a:lumMod val="50000"/>
              </a:schemeClr>
            </a:solidFill>
            <a:ln>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1" name="Rectangle 60"/>
            <p:cNvSpPr/>
            <p:nvPr/>
          </p:nvSpPr>
          <p:spPr>
            <a:xfrm>
              <a:off x="3733800" y="2577480"/>
              <a:ext cx="1308720" cy="72008"/>
            </a:xfrm>
            <a:prstGeom prst="rect">
              <a:avLst/>
            </a:prstGeom>
            <a:solidFill>
              <a:schemeClr val="tx1">
                <a:lumMod val="50000"/>
              </a:schemeClr>
            </a:solidFill>
            <a:ln>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2" name="Rectangle 61"/>
            <p:cNvSpPr/>
            <p:nvPr/>
          </p:nvSpPr>
          <p:spPr>
            <a:xfrm>
              <a:off x="3733800" y="2937520"/>
              <a:ext cx="1308720" cy="72008"/>
            </a:xfrm>
            <a:prstGeom prst="rect">
              <a:avLst/>
            </a:prstGeom>
            <a:solidFill>
              <a:schemeClr val="tx1">
                <a:lumMod val="50000"/>
              </a:schemeClr>
            </a:solidFill>
            <a:ln>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3" name="Rectangle 62"/>
            <p:cNvSpPr/>
            <p:nvPr/>
          </p:nvSpPr>
          <p:spPr>
            <a:xfrm>
              <a:off x="3733800" y="3153544"/>
              <a:ext cx="1308720" cy="72008"/>
            </a:xfrm>
            <a:prstGeom prst="rect">
              <a:avLst/>
            </a:prstGeom>
            <a:solidFill>
              <a:schemeClr val="tx1">
                <a:lumMod val="50000"/>
              </a:schemeClr>
            </a:solidFill>
            <a:ln>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TextBox 251"/>
            <p:cNvSpPr txBox="1"/>
            <p:nvPr/>
          </p:nvSpPr>
          <p:spPr>
            <a:xfrm>
              <a:off x="3657600" y="990600"/>
              <a:ext cx="1500082" cy="738664"/>
            </a:xfrm>
            <a:prstGeom prst="rect">
              <a:avLst/>
            </a:prstGeom>
            <a:noFill/>
          </p:spPr>
          <p:txBody>
            <a:bodyPr wrap="square" rtlCol="0" anchor="ctr" anchorCtr="1">
              <a:spAutoFit/>
            </a:bodyPr>
            <a:lstStyle/>
            <a:p>
              <a:pPr algn="ctr"/>
              <a:r>
                <a:rPr lang="en-US" sz="2100" dirty="0" smtClean="0"/>
                <a:t>Row </a:t>
              </a:r>
              <a:br>
                <a:rPr lang="en-US" sz="2100" dirty="0" smtClean="0"/>
              </a:br>
              <a:r>
                <a:rPr lang="en-US" sz="2100" dirty="0" smtClean="0"/>
                <a:t>sampling</a:t>
              </a:r>
              <a:endParaRPr lang="en-US" sz="2100" dirty="0"/>
            </a:p>
          </p:txBody>
        </p:sp>
      </p:grpSp>
      <p:grpSp>
        <p:nvGrpSpPr>
          <p:cNvPr id="5" name="Group 277"/>
          <p:cNvGrpSpPr/>
          <p:nvPr/>
        </p:nvGrpSpPr>
        <p:grpSpPr>
          <a:xfrm>
            <a:off x="6858000" y="4038600"/>
            <a:ext cx="1915909" cy="2667000"/>
            <a:chOff x="440375" y="3886200"/>
            <a:chExt cx="1915909" cy="2667000"/>
          </a:xfrm>
        </p:grpSpPr>
        <p:pic>
          <p:nvPicPr>
            <p:cNvPr id="60" name="Picture 4" descr="C:\Users\Milos\code\projects\render2010\paper\fig\system\global.png"/>
            <p:cNvPicPr>
              <a:picLocks noChangeAspect="1" noChangeArrowheads="1"/>
            </p:cNvPicPr>
            <p:nvPr/>
          </p:nvPicPr>
          <p:blipFill>
            <a:blip r:embed="rId3" cstate="print"/>
            <a:stretch>
              <a:fillRect/>
            </a:stretch>
          </p:blipFill>
          <p:spPr bwMode="auto">
            <a:xfrm>
              <a:off x="446291" y="4648200"/>
              <a:ext cx="1905000" cy="1905000"/>
            </a:xfrm>
            <a:prstGeom prst="rect">
              <a:avLst/>
            </a:prstGeom>
            <a:noFill/>
            <a:ln w="6350">
              <a:solidFill>
                <a:schemeClr val="tx1"/>
              </a:solidFill>
            </a:ln>
            <a:effectLst>
              <a:outerShdw blurRad="241300" sx="104000" sy="104000" algn="ctr" rotWithShape="0">
                <a:schemeClr val="bg1">
                  <a:alpha val="40000"/>
                </a:schemeClr>
              </a:outerShdw>
            </a:effectLst>
          </p:spPr>
        </p:pic>
        <p:sp>
          <p:nvSpPr>
            <p:cNvPr id="65" name="TextBox 254"/>
            <p:cNvSpPr txBox="1"/>
            <p:nvPr/>
          </p:nvSpPr>
          <p:spPr>
            <a:xfrm>
              <a:off x="440375" y="3886200"/>
              <a:ext cx="1915909" cy="738664"/>
            </a:xfrm>
            <a:prstGeom prst="rect">
              <a:avLst/>
            </a:prstGeom>
            <a:noFill/>
          </p:spPr>
          <p:txBody>
            <a:bodyPr wrap="none" rtlCol="0">
              <a:spAutoFit/>
            </a:bodyPr>
            <a:lstStyle/>
            <a:p>
              <a:r>
                <a:rPr lang="cs-CZ" sz="2100" dirty="0" smtClean="0"/>
                <a:t>Global </a:t>
              </a:r>
              <a:r>
                <a:rPr lang="en-US" sz="2100" dirty="0" smtClean="0"/>
                <a:t>solution</a:t>
              </a:r>
              <a:r>
                <a:rPr lang="cs-CZ" sz="2100" dirty="0" smtClean="0"/>
                <a:t> </a:t>
              </a:r>
              <a:endParaRPr lang="en-US" sz="2100" dirty="0" smtClean="0"/>
            </a:p>
            <a:p>
              <a:pPr algn="ctr"/>
              <a:r>
                <a:rPr lang="en-US" sz="2100" dirty="0" smtClean="0"/>
                <a:t>(clamped)</a:t>
              </a:r>
              <a:endParaRPr lang="en-US" sz="2100" dirty="0"/>
            </a:p>
          </p:txBody>
        </p:sp>
      </p:grpSp>
      <p:grpSp>
        <p:nvGrpSpPr>
          <p:cNvPr id="6" name="Group 271"/>
          <p:cNvGrpSpPr/>
          <p:nvPr/>
        </p:nvGrpSpPr>
        <p:grpSpPr>
          <a:xfrm>
            <a:off x="533400" y="990600"/>
            <a:ext cx="1905001" cy="2667000"/>
            <a:chOff x="990600" y="990600"/>
            <a:chExt cx="1905001" cy="2667000"/>
          </a:xfrm>
        </p:grpSpPr>
        <p:sp>
          <p:nvSpPr>
            <p:cNvPr id="61" name="TextBox 250"/>
            <p:cNvSpPr txBox="1"/>
            <p:nvPr/>
          </p:nvSpPr>
          <p:spPr>
            <a:xfrm>
              <a:off x="990601" y="990600"/>
              <a:ext cx="1905000" cy="738664"/>
            </a:xfrm>
            <a:prstGeom prst="rect">
              <a:avLst/>
            </a:prstGeom>
            <a:noFill/>
          </p:spPr>
          <p:txBody>
            <a:bodyPr wrap="square" rtlCol="0">
              <a:spAutoFit/>
            </a:bodyPr>
            <a:lstStyle/>
            <a:p>
              <a:pPr algn="ctr"/>
              <a:r>
                <a:rPr lang="en-US" sz="2100" dirty="0" smtClean="0"/>
                <a:t>Global VPL </a:t>
              </a:r>
              <a:br>
                <a:rPr lang="en-US" sz="2100" dirty="0" smtClean="0"/>
              </a:br>
              <a:r>
                <a:rPr lang="en-US" sz="2100" dirty="0" smtClean="0"/>
                <a:t>tracing</a:t>
              </a:r>
              <a:endParaRPr lang="en-US" sz="2100" dirty="0"/>
            </a:p>
          </p:txBody>
        </p:sp>
        <p:grpSp>
          <p:nvGrpSpPr>
            <p:cNvPr id="7" name="Group 98"/>
            <p:cNvGrpSpPr/>
            <p:nvPr/>
          </p:nvGrpSpPr>
          <p:grpSpPr>
            <a:xfrm>
              <a:off x="990600" y="1828800"/>
              <a:ext cx="1828800" cy="1828800"/>
              <a:chOff x="3048000" y="2514600"/>
              <a:chExt cx="2895600" cy="2895600"/>
            </a:xfrm>
          </p:grpSpPr>
          <p:grpSp>
            <p:nvGrpSpPr>
              <p:cNvPr id="8" name="Group 66"/>
              <p:cNvGrpSpPr/>
              <p:nvPr/>
            </p:nvGrpSpPr>
            <p:grpSpPr>
              <a:xfrm>
                <a:off x="3048000" y="2514600"/>
                <a:ext cx="2895600" cy="2895600"/>
                <a:chOff x="1441450" y="1495425"/>
                <a:chExt cx="4621213" cy="4621213"/>
              </a:xfrm>
            </p:grpSpPr>
            <p:sp>
              <p:nvSpPr>
                <p:cNvPr id="68"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69"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88" name="Straight Connector 87"/>
              <p:cNvCxnSpPr/>
              <p:nvPr/>
            </p:nvCxnSpPr>
            <p:spPr>
              <a:xfrm>
                <a:off x="4440135" y="2845715"/>
                <a:ext cx="1130648" cy="1023826"/>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4910674" y="3988088"/>
                <a:ext cx="778639" cy="54158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3832460" y="3011446"/>
                <a:ext cx="784455" cy="445630"/>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flipV="1">
                <a:off x="3298438" y="2849401"/>
                <a:ext cx="1138016" cy="567168"/>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3050858" y="3660457"/>
                <a:ext cx="1082922" cy="58776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Sun 92"/>
              <p:cNvSpPr/>
              <p:nvPr/>
            </p:nvSpPr>
            <p:spPr>
              <a:xfrm>
                <a:off x="3166391" y="32822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4" name="Sun 93"/>
              <p:cNvSpPr/>
              <p:nvPr/>
            </p:nvSpPr>
            <p:spPr>
              <a:xfrm>
                <a:off x="4216591" y="26259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5" name="Sun 94"/>
              <p:cNvSpPr/>
              <p:nvPr/>
            </p:nvSpPr>
            <p:spPr>
              <a:xfrm>
                <a:off x="3875119" y="34902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6" name="Sun 95"/>
              <p:cNvSpPr/>
              <p:nvPr/>
            </p:nvSpPr>
            <p:spPr>
              <a:xfrm>
                <a:off x="4876800" y="44958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7" name="Sun 96"/>
              <p:cNvSpPr/>
              <p:nvPr/>
            </p:nvSpPr>
            <p:spPr>
              <a:xfrm>
                <a:off x="5434288" y="37322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8" name="Sun 97"/>
              <p:cNvSpPr/>
              <p:nvPr/>
            </p:nvSpPr>
            <p:spPr>
              <a:xfrm>
                <a:off x="3770718" y="43434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grpSp>
        <p:nvGrpSpPr>
          <p:cNvPr id="9" name="Group 274"/>
          <p:cNvGrpSpPr/>
          <p:nvPr/>
        </p:nvGrpSpPr>
        <p:grpSpPr>
          <a:xfrm>
            <a:off x="4572000" y="990600"/>
            <a:ext cx="2209800" cy="2472898"/>
            <a:chOff x="5029200" y="990600"/>
            <a:chExt cx="2209800" cy="2472898"/>
          </a:xfrm>
        </p:grpSpPr>
        <p:sp>
          <p:nvSpPr>
            <p:cNvPr id="64" name="TextBox 253"/>
            <p:cNvSpPr txBox="1"/>
            <p:nvPr/>
          </p:nvSpPr>
          <p:spPr>
            <a:xfrm>
              <a:off x="5791200" y="1828800"/>
              <a:ext cx="1059906" cy="415498"/>
            </a:xfrm>
            <a:prstGeom prst="rect">
              <a:avLst/>
            </a:prstGeom>
            <a:noFill/>
          </p:spPr>
          <p:txBody>
            <a:bodyPr wrap="none" rtlCol="0">
              <a:spAutoFit/>
            </a:bodyPr>
            <a:lstStyle/>
            <a:p>
              <a:r>
                <a:rPr lang="en-US" sz="2100" dirty="0" smtClean="0"/>
                <a:t>shading</a:t>
              </a:r>
              <a:endParaRPr lang="en-US" sz="2100" dirty="0"/>
            </a:p>
          </p:txBody>
        </p:sp>
        <p:sp>
          <p:nvSpPr>
            <p:cNvPr id="66" name="TextBox 260"/>
            <p:cNvSpPr txBox="1"/>
            <p:nvPr/>
          </p:nvSpPr>
          <p:spPr>
            <a:xfrm>
              <a:off x="5791200" y="990600"/>
              <a:ext cx="1208536" cy="738664"/>
            </a:xfrm>
            <a:prstGeom prst="rect">
              <a:avLst/>
            </a:prstGeom>
            <a:noFill/>
          </p:spPr>
          <p:txBody>
            <a:bodyPr wrap="none" rtlCol="0" anchor="ctr" anchorCtr="1">
              <a:spAutoFit/>
            </a:bodyPr>
            <a:lstStyle/>
            <a:p>
              <a:pPr algn="ctr"/>
              <a:r>
                <a:rPr lang="en-US" sz="2100" dirty="0" smtClean="0"/>
                <a:t>Reduced </a:t>
              </a:r>
              <a:br>
                <a:rPr lang="en-US" sz="2100" dirty="0" smtClean="0"/>
              </a:br>
              <a:r>
                <a:rPr lang="en-US" sz="2100" dirty="0" smtClean="0"/>
                <a:t>matrix</a:t>
              </a:r>
              <a:endParaRPr lang="en-US" sz="2100" dirty="0"/>
            </a:p>
          </p:txBody>
        </p:sp>
        <p:sp>
          <p:nvSpPr>
            <p:cNvPr id="114" name="Rectangle 69"/>
            <p:cNvSpPr/>
            <p:nvPr/>
          </p:nvSpPr>
          <p:spPr>
            <a:xfrm>
              <a:off x="5867400" y="2438400"/>
              <a:ext cx="1371600" cy="68580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3" name="TextBox 253"/>
            <p:cNvSpPr txBox="1"/>
            <p:nvPr/>
          </p:nvSpPr>
          <p:spPr>
            <a:xfrm>
              <a:off x="6096000" y="3048000"/>
              <a:ext cx="1098378" cy="415498"/>
            </a:xfrm>
            <a:prstGeom prst="rect">
              <a:avLst/>
            </a:prstGeom>
            <a:noFill/>
          </p:spPr>
          <p:txBody>
            <a:bodyPr wrap="none" rtlCol="0">
              <a:spAutoFit/>
            </a:bodyPr>
            <a:lstStyle/>
            <a:p>
              <a:r>
                <a:rPr lang="en-US" sz="2100" dirty="0" smtClean="0"/>
                <a:t>visibility</a:t>
              </a:r>
              <a:endParaRPr lang="en-US" sz="2100" dirty="0"/>
            </a:p>
          </p:txBody>
        </p:sp>
        <p:grpSp>
          <p:nvGrpSpPr>
            <p:cNvPr id="10" name="Group 273"/>
            <p:cNvGrpSpPr/>
            <p:nvPr/>
          </p:nvGrpSpPr>
          <p:grpSpPr>
            <a:xfrm>
              <a:off x="5029200" y="1965412"/>
              <a:ext cx="609600" cy="1224136"/>
              <a:chOff x="5029200" y="1965412"/>
              <a:chExt cx="609600" cy="1224136"/>
            </a:xfrm>
          </p:grpSpPr>
          <p:cxnSp>
            <p:nvCxnSpPr>
              <p:cNvPr id="135" name="Straight Connector 134"/>
              <p:cNvCxnSpPr/>
              <p:nvPr/>
            </p:nvCxnSpPr>
            <p:spPr bwMode="auto">
              <a:xfrm>
                <a:off x="5042520" y="1965412"/>
                <a:ext cx="596280" cy="320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flipV="1">
                <a:off x="5042520" y="2438400"/>
                <a:ext cx="596280" cy="3106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flipV="1">
                <a:off x="5029200" y="2514600"/>
                <a:ext cx="609600" cy="7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5042520" y="2667000"/>
                <a:ext cx="596280" cy="3065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4" name="Straight Connector 143"/>
              <p:cNvCxnSpPr/>
              <p:nvPr/>
            </p:nvCxnSpPr>
            <p:spPr bwMode="auto">
              <a:xfrm flipV="1">
                <a:off x="5042520" y="2819400"/>
                <a:ext cx="596280" cy="37014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27" name="Rectangle 70"/>
            <p:cNvSpPr/>
            <p:nvPr/>
          </p:nvSpPr>
          <p:spPr>
            <a:xfrm>
              <a:off x="5638800" y="2209800"/>
              <a:ext cx="1371600" cy="685800"/>
            </a:xfrm>
            <a:prstGeom prst="rect">
              <a:avLst/>
            </a:prstGeom>
            <a:gradFill>
              <a:gsLst>
                <a:gs pos="0">
                  <a:srgbClr val="FF0000"/>
                </a:gs>
                <a:gs pos="20000">
                  <a:schemeClr val="accent1">
                    <a:lumMod val="75000"/>
                  </a:schemeClr>
                </a:gs>
                <a:gs pos="50000">
                  <a:schemeClr val="accent2">
                    <a:lumMod val="75000"/>
                  </a:schemeClr>
                </a:gs>
                <a:gs pos="75000">
                  <a:srgbClr val="43F52B"/>
                </a:gs>
                <a:gs pos="89999">
                  <a:schemeClr val="accent1">
                    <a:lumMod val="60000"/>
                    <a:lumOff val="40000"/>
                  </a:schemeClr>
                </a:gs>
                <a:gs pos="100000">
                  <a:schemeClr val="accent1">
                    <a:lumMod val="60000"/>
                    <a:lumOff val="40000"/>
                  </a:schemeClr>
                </a:gs>
              </a:gsLst>
              <a:lin ang="21300000" scaled="0"/>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11" name="Group 275"/>
          <p:cNvGrpSpPr/>
          <p:nvPr/>
        </p:nvGrpSpPr>
        <p:grpSpPr>
          <a:xfrm>
            <a:off x="1371600" y="4114800"/>
            <a:ext cx="1371600" cy="1905000"/>
            <a:chOff x="6477000" y="4419600"/>
            <a:chExt cx="1371600" cy="1905000"/>
          </a:xfrm>
        </p:grpSpPr>
        <p:sp>
          <p:nvSpPr>
            <p:cNvPr id="145" name="TextBox 260"/>
            <p:cNvSpPr txBox="1"/>
            <p:nvPr/>
          </p:nvSpPr>
          <p:spPr>
            <a:xfrm>
              <a:off x="6517712" y="4419600"/>
              <a:ext cx="1279517" cy="738664"/>
            </a:xfrm>
            <a:prstGeom prst="rect">
              <a:avLst/>
            </a:prstGeom>
            <a:noFill/>
          </p:spPr>
          <p:txBody>
            <a:bodyPr wrap="none" rtlCol="0" anchor="ctr" anchorCtr="1">
              <a:spAutoFit/>
            </a:bodyPr>
            <a:lstStyle/>
            <a:p>
              <a:pPr algn="ctr"/>
              <a:r>
                <a:rPr lang="en-US" sz="2100" dirty="0" smtClean="0"/>
                <a:t>Visibility </a:t>
              </a:r>
              <a:br>
                <a:rPr lang="en-US" sz="2100" dirty="0" smtClean="0"/>
              </a:br>
              <a:r>
                <a:rPr lang="en-US" sz="2100" dirty="0" smtClean="0"/>
                <a:t>clustering</a:t>
              </a:r>
              <a:endParaRPr lang="en-US" sz="2100" dirty="0"/>
            </a:p>
          </p:txBody>
        </p:sp>
        <p:grpSp>
          <p:nvGrpSpPr>
            <p:cNvPr id="12" name="Group 25"/>
            <p:cNvGrpSpPr/>
            <p:nvPr/>
          </p:nvGrpSpPr>
          <p:grpSpPr>
            <a:xfrm>
              <a:off x="6477000" y="5638800"/>
              <a:ext cx="1371600" cy="685800"/>
              <a:chOff x="3876199" y="4800600"/>
              <a:chExt cx="1080120" cy="432048"/>
            </a:xfrm>
          </p:grpSpPr>
          <p:sp>
            <p:nvSpPr>
              <p:cNvPr id="160" name="Rectangle 69"/>
              <p:cNvSpPr/>
              <p:nvPr/>
            </p:nvSpPr>
            <p:spPr>
              <a:xfrm>
                <a:off x="3876199" y="4800600"/>
                <a:ext cx="1080120" cy="432048"/>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1" name="Rectangle 64"/>
              <p:cNvSpPr/>
              <p:nvPr/>
            </p:nvSpPr>
            <p:spPr>
              <a:xfrm>
                <a:off x="3876199" y="4800600"/>
                <a:ext cx="216024"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2" name="Rectangle 65"/>
              <p:cNvSpPr/>
              <p:nvPr/>
            </p:nvSpPr>
            <p:spPr>
              <a:xfrm>
                <a:off x="4092223"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3" name="Rectangle 66"/>
              <p:cNvSpPr/>
              <p:nvPr/>
            </p:nvSpPr>
            <p:spPr>
              <a:xfrm>
                <a:off x="4380255"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4" name="Rectangle 67"/>
              <p:cNvSpPr/>
              <p:nvPr/>
            </p:nvSpPr>
            <p:spPr>
              <a:xfrm>
                <a:off x="4524271"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5" name="Rectangle 68"/>
              <p:cNvSpPr/>
              <p:nvPr/>
            </p:nvSpPr>
            <p:spPr>
              <a:xfrm>
                <a:off x="4812303"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66" name="Straight Connector 77"/>
              <p:cNvCxnSpPr/>
              <p:nvPr/>
            </p:nvCxnSpPr>
            <p:spPr>
              <a:xfrm rot="5400000">
                <a:off x="4649239" y="5016624"/>
                <a:ext cx="432048"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167" name="Straight Connector 78"/>
              <p:cNvCxnSpPr/>
              <p:nvPr/>
            </p:nvCxnSpPr>
            <p:spPr>
              <a:xfrm rot="5400000">
                <a:off x="4509407" y="5016624"/>
                <a:ext cx="432048"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168" name="Straight Connector 79"/>
              <p:cNvCxnSpPr/>
              <p:nvPr/>
            </p:nvCxnSpPr>
            <p:spPr>
              <a:xfrm rot="5400000">
                <a:off x="4250525" y="5016624"/>
                <a:ext cx="432048"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69" name="Straight Connector 80"/>
              <p:cNvCxnSpPr/>
              <p:nvPr/>
            </p:nvCxnSpPr>
            <p:spPr>
              <a:xfrm rot="5400000">
                <a:off x="3974976" y="5016624"/>
                <a:ext cx="432048"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170" name="Straight Connector 81"/>
              <p:cNvCxnSpPr/>
              <p:nvPr/>
            </p:nvCxnSpPr>
            <p:spPr>
              <a:xfrm rot="5400000">
                <a:off x="3804191" y="5016624"/>
                <a:ext cx="432048"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sp>
        <p:nvSpPr>
          <p:cNvPr id="264" name="Right Arrow 263"/>
          <p:cNvSpPr/>
          <p:nvPr/>
        </p:nvSpPr>
        <p:spPr bwMode="auto">
          <a:xfrm>
            <a:off x="2667000" y="26670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5" name="Right Arrow 264"/>
          <p:cNvSpPr/>
          <p:nvPr/>
        </p:nvSpPr>
        <p:spPr bwMode="auto">
          <a:xfrm>
            <a:off x="7391400" y="26670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6" name="Right Arrow 265"/>
          <p:cNvSpPr/>
          <p:nvPr/>
        </p:nvSpPr>
        <p:spPr bwMode="auto">
          <a:xfrm rot="10800000" flipH="1">
            <a:off x="3352801" y="5562599"/>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7" name="Right Arrow 266"/>
          <p:cNvSpPr/>
          <p:nvPr/>
        </p:nvSpPr>
        <p:spPr bwMode="auto">
          <a:xfrm rot="10800000" flipH="1">
            <a:off x="6019801" y="5562599"/>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3" name="Group 276"/>
          <p:cNvGrpSpPr/>
          <p:nvPr/>
        </p:nvGrpSpPr>
        <p:grpSpPr>
          <a:xfrm>
            <a:off x="3823813" y="4038600"/>
            <a:ext cx="2195987" cy="2643664"/>
            <a:chOff x="3344954" y="3909536"/>
            <a:chExt cx="2195987" cy="2643664"/>
          </a:xfrm>
        </p:grpSpPr>
        <p:grpSp>
          <p:nvGrpSpPr>
            <p:cNvPr id="14" name="Group 268"/>
            <p:cNvGrpSpPr/>
            <p:nvPr/>
          </p:nvGrpSpPr>
          <p:grpSpPr>
            <a:xfrm>
              <a:off x="3733800" y="4648200"/>
              <a:ext cx="1371600" cy="1905000"/>
              <a:chOff x="3581400" y="4648200"/>
              <a:chExt cx="1371600" cy="1905000"/>
            </a:xfrm>
          </p:grpSpPr>
          <p:sp>
            <p:nvSpPr>
              <p:cNvPr id="189" name="Rectangle 70"/>
              <p:cNvSpPr/>
              <p:nvPr/>
            </p:nvSpPr>
            <p:spPr>
              <a:xfrm>
                <a:off x="3581400" y="4648200"/>
                <a:ext cx="1371600" cy="1905000"/>
              </a:xfrm>
              <a:prstGeom prst="rect">
                <a:avLst/>
              </a:prstGeom>
              <a:gradFill>
                <a:gsLst>
                  <a:gs pos="0">
                    <a:srgbClr val="FF0000"/>
                  </a:gs>
                  <a:gs pos="20000">
                    <a:schemeClr val="accent1">
                      <a:lumMod val="75000"/>
                    </a:schemeClr>
                  </a:gs>
                  <a:gs pos="50000">
                    <a:schemeClr val="accent2">
                      <a:lumMod val="75000"/>
                    </a:schemeClr>
                  </a:gs>
                  <a:gs pos="75000">
                    <a:srgbClr val="43F52B"/>
                  </a:gs>
                  <a:gs pos="89999">
                    <a:schemeClr val="accent1">
                      <a:lumMod val="60000"/>
                      <a:lumOff val="40000"/>
                    </a:schemeClr>
                  </a:gs>
                  <a:gs pos="100000">
                    <a:schemeClr val="accent1">
                      <a:lumMod val="60000"/>
                      <a:lumOff val="40000"/>
                    </a:schemeClr>
                  </a:gs>
                </a:gsLst>
                <a:lin ang="21300000" scaled="0"/>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90" name="Straight Connector 81"/>
              <p:cNvCxnSpPr/>
              <p:nvPr/>
            </p:nvCxnSpPr>
            <p:spPr>
              <a:xfrm rot="5400000">
                <a:off x="2781300"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1" name="Straight Connector 81"/>
              <p:cNvCxnSpPr/>
              <p:nvPr/>
            </p:nvCxnSpPr>
            <p:spPr>
              <a:xfrm rot="5400000">
                <a:off x="2746666"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2" name="Straight Connector 81"/>
              <p:cNvCxnSpPr/>
              <p:nvPr/>
            </p:nvCxnSpPr>
            <p:spPr>
              <a:xfrm rot="5400000">
                <a:off x="2732802"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3" name="Straight Connector 81"/>
              <p:cNvCxnSpPr/>
              <p:nvPr/>
            </p:nvCxnSpPr>
            <p:spPr>
              <a:xfrm rot="5400000">
                <a:off x="2705100"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4" name="Straight Connector 81"/>
              <p:cNvCxnSpPr/>
              <p:nvPr/>
            </p:nvCxnSpPr>
            <p:spPr>
              <a:xfrm rot="5400000">
                <a:off x="2634838"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5" name="Straight Connector 81"/>
              <p:cNvCxnSpPr/>
              <p:nvPr/>
            </p:nvCxnSpPr>
            <p:spPr>
              <a:xfrm rot="5400000">
                <a:off x="2669472"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6" name="Straight Connector 81"/>
              <p:cNvCxnSpPr/>
              <p:nvPr/>
            </p:nvCxnSpPr>
            <p:spPr>
              <a:xfrm rot="5400000">
                <a:off x="2857499"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7" name="Straight Connector 81"/>
              <p:cNvCxnSpPr/>
              <p:nvPr/>
            </p:nvCxnSpPr>
            <p:spPr>
              <a:xfrm rot="5400000">
                <a:off x="2839685"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02" name="Straight Connector 80"/>
              <p:cNvCxnSpPr/>
              <p:nvPr/>
            </p:nvCxnSpPr>
            <p:spPr>
              <a:xfrm rot="5400000">
                <a:off x="2992086"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3" name="Straight Connector 80"/>
              <p:cNvCxnSpPr/>
              <p:nvPr/>
            </p:nvCxnSpPr>
            <p:spPr>
              <a:xfrm rot="5400000">
                <a:off x="3067292"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4" name="Straight Connector 80"/>
              <p:cNvCxnSpPr/>
              <p:nvPr/>
            </p:nvCxnSpPr>
            <p:spPr>
              <a:xfrm rot="5400000">
                <a:off x="310291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5" name="Straight Connector 80"/>
              <p:cNvCxnSpPr/>
              <p:nvPr/>
            </p:nvCxnSpPr>
            <p:spPr>
              <a:xfrm rot="5400000">
                <a:off x="313655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6" name="Straight Connector 80"/>
              <p:cNvCxnSpPr/>
              <p:nvPr/>
            </p:nvCxnSpPr>
            <p:spPr>
              <a:xfrm rot="5400000">
                <a:off x="317019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7" name="Straight Connector 80"/>
              <p:cNvCxnSpPr/>
              <p:nvPr/>
            </p:nvCxnSpPr>
            <p:spPr>
              <a:xfrm rot="5400000">
                <a:off x="3209777"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08" name="Straight Connector 80"/>
              <p:cNvCxnSpPr/>
              <p:nvPr/>
            </p:nvCxnSpPr>
            <p:spPr>
              <a:xfrm rot="5400000">
                <a:off x="323747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12" name="Straight Connector 79"/>
              <p:cNvCxnSpPr/>
              <p:nvPr/>
            </p:nvCxnSpPr>
            <p:spPr>
              <a:xfrm rot="5400000">
                <a:off x="3349333"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13" name="Straight Connector 79"/>
              <p:cNvCxnSpPr/>
              <p:nvPr/>
            </p:nvCxnSpPr>
            <p:spPr>
              <a:xfrm rot="5400000">
                <a:off x="3413657"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20" name="Straight Connector 78"/>
              <p:cNvCxnSpPr/>
              <p:nvPr/>
            </p:nvCxnSpPr>
            <p:spPr>
              <a:xfrm rot="5400000">
                <a:off x="3695700"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21" name="Straight Connector 78"/>
              <p:cNvCxnSpPr/>
              <p:nvPr/>
            </p:nvCxnSpPr>
            <p:spPr>
              <a:xfrm rot="5400000">
                <a:off x="3666009"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36" name="Straight Connector 81"/>
              <p:cNvCxnSpPr/>
              <p:nvPr/>
            </p:nvCxnSpPr>
            <p:spPr>
              <a:xfrm rot="5400000">
                <a:off x="2874355"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38" name="Straight Connector 80"/>
              <p:cNvCxnSpPr/>
              <p:nvPr/>
            </p:nvCxnSpPr>
            <p:spPr>
              <a:xfrm rot="5400000">
                <a:off x="295476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39" name="Straight Connector 79"/>
              <p:cNvCxnSpPr/>
              <p:nvPr/>
            </p:nvCxnSpPr>
            <p:spPr>
              <a:xfrm rot="5400000">
                <a:off x="3314699"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40" name="Straight Connector 79"/>
              <p:cNvCxnSpPr/>
              <p:nvPr/>
            </p:nvCxnSpPr>
            <p:spPr>
              <a:xfrm rot="5400000">
                <a:off x="3293630"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41" name="Straight Connector 78"/>
              <p:cNvCxnSpPr/>
              <p:nvPr/>
            </p:nvCxnSpPr>
            <p:spPr>
              <a:xfrm rot="5400000">
                <a:off x="3742401"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2" name="Straight Connector 78"/>
              <p:cNvCxnSpPr/>
              <p:nvPr/>
            </p:nvCxnSpPr>
            <p:spPr>
              <a:xfrm rot="5400000">
                <a:off x="3772247"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3" name="Straight Connector 78"/>
              <p:cNvCxnSpPr/>
              <p:nvPr/>
            </p:nvCxnSpPr>
            <p:spPr>
              <a:xfrm rot="5400000">
                <a:off x="3793336"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4" name="Straight Connector 78"/>
              <p:cNvCxnSpPr/>
              <p:nvPr/>
            </p:nvCxnSpPr>
            <p:spPr>
              <a:xfrm rot="5400000">
                <a:off x="3631404"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5" name="Straight Connector 78"/>
              <p:cNvCxnSpPr/>
              <p:nvPr/>
            </p:nvCxnSpPr>
            <p:spPr>
              <a:xfrm rot="5400000">
                <a:off x="3595682"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6" name="Straight Connector 78"/>
              <p:cNvCxnSpPr/>
              <p:nvPr/>
            </p:nvCxnSpPr>
            <p:spPr>
              <a:xfrm rot="5400000">
                <a:off x="3557585"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7" name="Straight Connector 78"/>
              <p:cNvCxnSpPr/>
              <p:nvPr/>
            </p:nvCxnSpPr>
            <p:spPr>
              <a:xfrm rot="5400000">
                <a:off x="3521863"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8" name="Straight Connector 78"/>
              <p:cNvCxnSpPr/>
              <p:nvPr/>
            </p:nvCxnSpPr>
            <p:spPr>
              <a:xfrm rot="5400000">
                <a:off x="3486147"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49" name="Straight Connector 78"/>
              <p:cNvCxnSpPr/>
              <p:nvPr/>
            </p:nvCxnSpPr>
            <p:spPr>
              <a:xfrm rot="5400000">
                <a:off x="3476623"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51" name="Straight Connector 80"/>
              <p:cNvCxnSpPr/>
              <p:nvPr/>
            </p:nvCxnSpPr>
            <p:spPr>
              <a:xfrm rot="5400000">
                <a:off x="3205166"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37" name="Straight Connector 80"/>
              <p:cNvCxnSpPr/>
              <p:nvPr/>
            </p:nvCxnSpPr>
            <p:spPr>
              <a:xfrm rot="5400000">
                <a:off x="2925271"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52" name="Straight Connector 78"/>
              <p:cNvCxnSpPr/>
              <p:nvPr/>
            </p:nvCxnSpPr>
            <p:spPr>
              <a:xfrm rot="5400000">
                <a:off x="3723149"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54" name="Straight Connector 81"/>
              <p:cNvCxnSpPr/>
              <p:nvPr/>
            </p:nvCxnSpPr>
            <p:spPr>
              <a:xfrm rot="5400000">
                <a:off x="2805115" y="5600700"/>
                <a:ext cx="1905000"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55" name="Straight Connector 77"/>
              <p:cNvCxnSpPr/>
              <p:nvPr/>
            </p:nvCxnSpPr>
            <p:spPr>
              <a:xfrm rot="5400000">
                <a:off x="3886204" y="5600700"/>
                <a:ext cx="1905000"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257" name="Straight Connector 77"/>
              <p:cNvCxnSpPr/>
              <p:nvPr/>
            </p:nvCxnSpPr>
            <p:spPr>
              <a:xfrm rot="5400000">
                <a:off x="3848100" y="5600700"/>
                <a:ext cx="1905000"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258" name="Straight Connector 77"/>
              <p:cNvCxnSpPr/>
              <p:nvPr/>
            </p:nvCxnSpPr>
            <p:spPr>
              <a:xfrm rot="5400000">
                <a:off x="3924300" y="5600700"/>
                <a:ext cx="1905000"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259" name="Straight Connector 77"/>
              <p:cNvCxnSpPr/>
              <p:nvPr/>
            </p:nvCxnSpPr>
            <p:spPr>
              <a:xfrm rot="5400000">
                <a:off x="3957633" y="5600700"/>
                <a:ext cx="1905000"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260" name="Straight Connector 77"/>
              <p:cNvCxnSpPr/>
              <p:nvPr/>
            </p:nvCxnSpPr>
            <p:spPr>
              <a:xfrm rot="5400000">
                <a:off x="3967167" y="5600700"/>
                <a:ext cx="1905000"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253" name="Straight Connector 80"/>
              <p:cNvCxnSpPr/>
              <p:nvPr/>
            </p:nvCxnSpPr>
            <p:spPr>
              <a:xfrm rot="5400000">
                <a:off x="3028959" y="5600700"/>
                <a:ext cx="1905000"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61" name="Straight Connector 78"/>
              <p:cNvCxnSpPr/>
              <p:nvPr/>
            </p:nvCxnSpPr>
            <p:spPr>
              <a:xfrm rot="5400000">
                <a:off x="3585509" y="5600700"/>
                <a:ext cx="1905000"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262" name="Straight Connector 79"/>
              <p:cNvCxnSpPr/>
              <p:nvPr/>
            </p:nvCxnSpPr>
            <p:spPr>
              <a:xfrm rot="5400000">
                <a:off x="3379369"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3" name="Straight Connector 79"/>
              <p:cNvCxnSpPr/>
              <p:nvPr/>
            </p:nvCxnSpPr>
            <p:spPr>
              <a:xfrm rot="5400000">
                <a:off x="3421491" y="5600700"/>
                <a:ext cx="1905000"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15" name="Group 234"/>
              <p:cNvGrpSpPr/>
              <p:nvPr/>
            </p:nvGrpSpPr>
            <p:grpSpPr>
              <a:xfrm>
                <a:off x="3581400" y="4648200"/>
                <a:ext cx="1371600" cy="1905000"/>
                <a:chOff x="6629400" y="4648200"/>
                <a:chExt cx="1371600" cy="1905000"/>
              </a:xfrm>
            </p:grpSpPr>
            <p:sp>
              <p:nvSpPr>
                <p:cNvPr id="224" name="Rectangle 64"/>
                <p:cNvSpPr/>
                <p:nvPr/>
              </p:nvSpPr>
              <p:spPr>
                <a:xfrm>
                  <a:off x="6629400" y="4648200"/>
                  <a:ext cx="274320" cy="1905000"/>
                </a:xfrm>
                <a:prstGeom prst="rect">
                  <a:avLst/>
                </a:prstGeom>
                <a:noFill/>
                <a:ln w="12700">
                  <a:solidFill>
                    <a:schemeClr val="tx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5" name="Rectangle 65"/>
                <p:cNvSpPr/>
                <p:nvPr/>
              </p:nvSpPr>
              <p:spPr>
                <a:xfrm>
                  <a:off x="6903720" y="4648200"/>
                  <a:ext cx="365760" cy="1905000"/>
                </a:xfrm>
                <a:prstGeom prst="rect">
                  <a:avLst/>
                </a:prstGeom>
                <a:noFill/>
                <a:ln w="12700">
                  <a:solidFill>
                    <a:schemeClr val="tx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6" name="Rectangle 66"/>
                <p:cNvSpPr/>
                <p:nvPr/>
              </p:nvSpPr>
              <p:spPr>
                <a:xfrm>
                  <a:off x="7269480" y="4648200"/>
                  <a:ext cx="182880" cy="1905000"/>
                </a:xfrm>
                <a:prstGeom prst="rect">
                  <a:avLst/>
                </a:prstGeom>
                <a:noFill/>
                <a:ln w="12700">
                  <a:solidFill>
                    <a:schemeClr val="tx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7" name="Rectangle 67"/>
                <p:cNvSpPr/>
                <p:nvPr/>
              </p:nvSpPr>
              <p:spPr>
                <a:xfrm>
                  <a:off x="7452360" y="4648200"/>
                  <a:ext cx="365760" cy="1905000"/>
                </a:xfrm>
                <a:prstGeom prst="rect">
                  <a:avLst/>
                </a:prstGeom>
                <a:noFill/>
                <a:ln w="12700">
                  <a:solidFill>
                    <a:schemeClr val="tx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8" name="Rectangle 68"/>
                <p:cNvSpPr/>
                <p:nvPr/>
              </p:nvSpPr>
              <p:spPr>
                <a:xfrm>
                  <a:off x="7818120" y="4648200"/>
                  <a:ext cx="182880" cy="1905000"/>
                </a:xfrm>
                <a:prstGeom prst="rect">
                  <a:avLst/>
                </a:prstGeom>
                <a:noFill/>
                <a:ln w="12700">
                  <a:solidFill>
                    <a:schemeClr val="tx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sp>
          <p:nvSpPr>
            <p:cNvPr id="268" name="TextBox 260"/>
            <p:cNvSpPr txBox="1"/>
            <p:nvPr/>
          </p:nvSpPr>
          <p:spPr>
            <a:xfrm>
              <a:off x="3344954" y="3909536"/>
              <a:ext cx="2195987" cy="738664"/>
            </a:xfrm>
            <a:prstGeom prst="rect">
              <a:avLst/>
            </a:prstGeom>
            <a:noFill/>
          </p:spPr>
          <p:txBody>
            <a:bodyPr wrap="none" rtlCol="0" anchor="ctr" anchorCtr="1">
              <a:spAutoFit/>
            </a:bodyPr>
            <a:lstStyle/>
            <a:p>
              <a:pPr algn="ctr"/>
              <a:r>
                <a:rPr lang="en-US" sz="2100" dirty="0" smtClean="0"/>
                <a:t>Render lights with</a:t>
              </a:r>
              <a:br>
                <a:rPr lang="en-US" sz="2100" dirty="0" smtClean="0"/>
              </a:br>
              <a:r>
                <a:rPr lang="en-US" sz="2100" dirty="0" smtClean="0"/>
                <a:t>reps’ visibility</a:t>
              </a:r>
              <a:endParaRPr lang="en-US" sz="2100" dirty="0"/>
            </a:p>
          </p:txBody>
        </p:sp>
      </p:grpSp>
      <p:sp>
        <p:nvSpPr>
          <p:cNvPr id="271" name="Right Arrow 270"/>
          <p:cNvSpPr/>
          <p:nvPr/>
        </p:nvSpPr>
        <p:spPr bwMode="auto">
          <a:xfrm rot="10800000" flipH="1">
            <a:off x="533400" y="5562599"/>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fade">
                                      <p:cBhvr>
                                        <p:cTn id="12" dur="500"/>
                                        <p:tgtEl>
                                          <p:spTgt spid="26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500"/>
                                        <p:tgtEl>
                                          <p:spTgt spid="26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1"/>
                                        </p:tgtEl>
                                        <p:attrNameLst>
                                          <p:attrName>style.visibility</p:attrName>
                                        </p:attrNameLst>
                                      </p:cBhvr>
                                      <p:to>
                                        <p:strVal val="visible"/>
                                      </p:to>
                                    </p:set>
                                    <p:animEffect transition="in" filter="fade">
                                      <p:cBhvr>
                                        <p:cTn id="28" dur="500"/>
                                        <p:tgtEl>
                                          <p:spTgt spid="27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6"/>
                                        </p:tgtEl>
                                        <p:attrNameLst>
                                          <p:attrName>style.visibility</p:attrName>
                                        </p:attrNameLst>
                                      </p:cBhvr>
                                      <p:to>
                                        <p:strVal val="visible"/>
                                      </p:to>
                                    </p:set>
                                    <p:animEffect transition="in" filter="fade">
                                      <p:cBhvr>
                                        <p:cTn id="37" dur="500"/>
                                        <p:tgtEl>
                                          <p:spTgt spid="26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7"/>
                                        </p:tgtEl>
                                        <p:attrNameLst>
                                          <p:attrName>style.visibility</p:attrName>
                                        </p:attrNameLst>
                                      </p:cBhvr>
                                      <p:to>
                                        <p:strVal val="visible"/>
                                      </p:to>
                                    </p:set>
                                    <p:animEffect transition="in" filter="fade">
                                      <p:cBhvr>
                                        <p:cTn id="46" dur="500"/>
                                        <p:tgtEl>
                                          <p:spTgt spid="26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264" grpId="0" animBg="1"/>
      <p:bldP spid="265" grpId="0" animBg="1"/>
      <p:bldP spid="266" grpId="0" animBg="1"/>
      <p:bldP spid="267" grpId="0" animBg="1"/>
      <p:bldP spid="2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362575"/>
          </a:xfrm>
        </p:spPr>
        <p:txBody>
          <a:bodyPr/>
          <a:lstStyle/>
          <a:p>
            <a:endParaRPr lang="en-US" dirty="0" smtClean="0"/>
          </a:p>
          <a:p>
            <a:endParaRPr lang="cs-CZ" dirty="0" smtClean="0"/>
          </a:p>
          <a:p>
            <a:endParaRPr lang="cs-CZ" dirty="0" smtClean="0"/>
          </a:p>
          <a:p>
            <a:endParaRPr lang="cs-CZ" dirty="0" smtClean="0"/>
          </a:p>
          <a:p>
            <a:endParaRPr lang="en-US" dirty="0" smtClean="0"/>
          </a:p>
          <a:p>
            <a:r>
              <a:rPr lang="en-US" dirty="0" smtClean="0"/>
              <a:t>Clustering algorithm</a:t>
            </a:r>
          </a:p>
          <a:p>
            <a:pPr lvl="1"/>
            <a:r>
              <a:rPr lang="en-US" dirty="0" smtClean="0"/>
              <a:t>Hierarchical splitting</a:t>
            </a:r>
          </a:p>
          <a:p>
            <a:pPr lvl="1"/>
            <a:r>
              <a:rPr lang="en-US" dirty="0" smtClean="0"/>
              <a:t>Minimize the clustering cost </a:t>
            </a:r>
          </a:p>
          <a:p>
            <a:pPr lvl="2"/>
            <a:r>
              <a:rPr lang="en-US" dirty="0" smtClean="0"/>
              <a:t>L2 error of reduced matrix due to visibility approximation</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18</a:t>
            </a:fld>
            <a:endParaRPr lang="en-US" dirty="0">
              <a:solidFill>
                <a:srgbClr val="FFFFFF"/>
              </a:solidFill>
            </a:endParaRPr>
          </a:p>
        </p:txBody>
      </p:sp>
      <p:sp>
        <p:nvSpPr>
          <p:cNvPr id="4" name="Title 3"/>
          <p:cNvSpPr>
            <a:spLocks noGrp="1"/>
          </p:cNvSpPr>
          <p:nvPr>
            <p:ph type="title"/>
          </p:nvPr>
        </p:nvSpPr>
        <p:spPr/>
        <p:txBody>
          <a:bodyPr/>
          <a:lstStyle/>
          <a:p>
            <a:r>
              <a:rPr lang="cs-CZ" dirty="0" smtClean="0"/>
              <a:t>Visibility clustering</a:t>
            </a:r>
            <a:endParaRPr lang="en-US" dirty="0"/>
          </a:p>
        </p:txBody>
      </p:sp>
      <p:grpSp>
        <p:nvGrpSpPr>
          <p:cNvPr id="11" name="Group 40"/>
          <p:cNvGrpSpPr/>
          <p:nvPr/>
        </p:nvGrpSpPr>
        <p:grpSpPr>
          <a:xfrm>
            <a:off x="5715000" y="1289393"/>
            <a:ext cx="2590800" cy="2368207"/>
            <a:chOff x="2895600" y="2380199"/>
            <a:chExt cx="3429000" cy="3134393"/>
          </a:xfrm>
        </p:grpSpPr>
        <p:grpSp>
          <p:nvGrpSpPr>
            <p:cNvPr id="12" name="Group 25"/>
            <p:cNvGrpSpPr/>
            <p:nvPr/>
          </p:nvGrpSpPr>
          <p:grpSpPr>
            <a:xfrm>
              <a:off x="2895600" y="3288267"/>
              <a:ext cx="3429000" cy="1371600"/>
              <a:chOff x="3876199" y="4800600"/>
              <a:chExt cx="1080120" cy="432048"/>
            </a:xfrm>
          </p:grpSpPr>
          <p:sp>
            <p:nvSpPr>
              <p:cNvPr id="5" name="Rectangle 69"/>
              <p:cNvSpPr/>
              <p:nvPr/>
            </p:nvSpPr>
            <p:spPr>
              <a:xfrm>
                <a:off x="3876199" y="4800600"/>
                <a:ext cx="1080120" cy="432048"/>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Rectangle 64"/>
              <p:cNvSpPr/>
              <p:nvPr/>
            </p:nvSpPr>
            <p:spPr>
              <a:xfrm>
                <a:off x="3876199" y="4800600"/>
                <a:ext cx="216024"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5"/>
              <p:cNvSpPr/>
              <p:nvPr/>
            </p:nvSpPr>
            <p:spPr>
              <a:xfrm>
                <a:off x="4092223"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66"/>
              <p:cNvSpPr/>
              <p:nvPr/>
            </p:nvSpPr>
            <p:spPr>
              <a:xfrm>
                <a:off x="4380255"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ectangle 67"/>
              <p:cNvSpPr/>
              <p:nvPr/>
            </p:nvSpPr>
            <p:spPr>
              <a:xfrm>
                <a:off x="4524271" y="4800600"/>
                <a:ext cx="288032"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Rectangle 68"/>
              <p:cNvSpPr/>
              <p:nvPr/>
            </p:nvSpPr>
            <p:spPr>
              <a:xfrm>
                <a:off x="4812303" y="4800600"/>
                <a:ext cx="144016" cy="4320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7" name="Straight Connector 77"/>
              <p:cNvCxnSpPr/>
              <p:nvPr/>
            </p:nvCxnSpPr>
            <p:spPr>
              <a:xfrm rot="5400000">
                <a:off x="4649239" y="5016624"/>
                <a:ext cx="432048" cy="0"/>
              </a:xfrm>
              <a:prstGeom prst="line">
                <a:avLst/>
              </a:prstGeom>
              <a:ln w="38100">
                <a:solidFill>
                  <a:schemeClr val="bg1"/>
                </a:solidFill>
                <a:prstDash val="lgDashDotDot"/>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78"/>
              <p:cNvCxnSpPr/>
              <p:nvPr/>
            </p:nvCxnSpPr>
            <p:spPr>
              <a:xfrm rot="5400000">
                <a:off x="4509407" y="5016624"/>
                <a:ext cx="432048" cy="0"/>
              </a:xfrm>
              <a:prstGeom prst="line">
                <a:avLst/>
              </a:prstGeom>
              <a:ln w="38100">
                <a:solidFill>
                  <a:schemeClr val="bg1"/>
                </a:solidFill>
                <a:prstDash val="dashDot"/>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79"/>
              <p:cNvCxnSpPr/>
              <p:nvPr/>
            </p:nvCxnSpPr>
            <p:spPr>
              <a:xfrm rot="5400000">
                <a:off x="4250525" y="5016624"/>
                <a:ext cx="432048" cy="0"/>
              </a:xfrm>
              <a:prstGeom prst="line">
                <a:avLst/>
              </a:prstGeom>
              <a:ln w="38100">
                <a:solidFill>
                  <a:schemeClr val="bg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80"/>
              <p:cNvCxnSpPr/>
              <p:nvPr/>
            </p:nvCxnSpPr>
            <p:spPr>
              <a:xfrm rot="5400000">
                <a:off x="3974976" y="5016624"/>
                <a:ext cx="432048" cy="0"/>
              </a:xfrm>
              <a:prstGeom prst="line">
                <a:avLst/>
              </a:prstGeom>
              <a:ln w="38100">
                <a:solidFill>
                  <a:schemeClr val="bg1"/>
                </a:solidFill>
                <a:prstDash val="lgDash"/>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81"/>
              <p:cNvCxnSpPr/>
              <p:nvPr/>
            </p:nvCxnSpPr>
            <p:spPr>
              <a:xfrm rot="5400000">
                <a:off x="3804191" y="5016624"/>
                <a:ext cx="432048" cy="0"/>
              </a:xfrm>
              <a:prstGeom prst="line">
                <a:avLst/>
              </a:prstGeom>
              <a:ln w="38100">
                <a:solidFill>
                  <a:schemeClr val="bg1"/>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
          <p:nvSpPr>
            <p:cNvPr id="28" name="Left Brace 27"/>
            <p:cNvSpPr/>
            <p:nvPr/>
          </p:nvSpPr>
          <p:spPr bwMode="auto">
            <a:xfrm rot="5400000" flipV="1">
              <a:off x="3162300" y="2726530"/>
              <a:ext cx="152400" cy="642938"/>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Left Brace 28"/>
            <p:cNvSpPr/>
            <p:nvPr/>
          </p:nvSpPr>
          <p:spPr bwMode="auto">
            <a:xfrm rot="5400000" flipV="1">
              <a:off x="3962400" y="2609850"/>
              <a:ext cx="152400" cy="8763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Left Brace 29"/>
            <p:cNvSpPr/>
            <p:nvPr/>
          </p:nvSpPr>
          <p:spPr bwMode="auto">
            <a:xfrm rot="5400000" flipV="1">
              <a:off x="4648200" y="2845594"/>
              <a:ext cx="152400" cy="40481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 name="Left Brace 30"/>
            <p:cNvSpPr/>
            <p:nvPr/>
          </p:nvSpPr>
          <p:spPr bwMode="auto">
            <a:xfrm rot="5400000" flipV="1">
              <a:off x="5334000" y="2616994"/>
              <a:ext cx="152400" cy="86201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Left Brace 31"/>
            <p:cNvSpPr/>
            <p:nvPr/>
          </p:nvSpPr>
          <p:spPr bwMode="auto">
            <a:xfrm rot="5400000" flipV="1">
              <a:off x="6019800" y="2838450"/>
              <a:ext cx="152400" cy="4191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3" name="TextBox 32"/>
            <p:cNvSpPr txBox="1"/>
            <p:nvPr/>
          </p:nvSpPr>
          <p:spPr>
            <a:xfrm>
              <a:off x="3124200" y="2380199"/>
              <a:ext cx="2971800" cy="549924"/>
            </a:xfrm>
            <a:prstGeom prst="rect">
              <a:avLst/>
            </a:prstGeom>
            <a:noFill/>
          </p:spPr>
          <p:txBody>
            <a:bodyPr wrap="square" rtlCol="0">
              <a:spAutoFit/>
            </a:bodyPr>
            <a:lstStyle/>
            <a:p>
              <a:pPr algn="ctr"/>
              <a:r>
                <a:rPr lang="cs-CZ" sz="2100" dirty="0" smtClean="0"/>
                <a:t>clusters</a:t>
              </a:r>
              <a:endParaRPr lang="en-US" sz="2100" dirty="0"/>
            </a:p>
          </p:txBody>
        </p:sp>
        <p:sp>
          <p:nvSpPr>
            <p:cNvPr id="34" name="TextBox 33"/>
            <p:cNvSpPr txBox="1"/>
            <p:nvPr/>
          </p:nvSpPr>
          <p:spPr>
            <a:xfrm>
              <a:off x="3124200" y="4964668"/>
              <a:ext cx="2971800" cy="549924"/>
            </a:xfrm>
            <a:prstGeom prst="rect">
              <a:avLst/>
            </a:prstGeom>
            <a:noFill/>
          </p:spPr>
          <p:txBody>
            <a:bodyPr wrap="square" rtlCol="0">
              <a:spAutoFit/>
            </a:bodyPr>
            <a:lstStyle/>
            <a:p>
              <a:pPr algn="ctr"/>
              <a:r>
                <a:rPr lang="cs-CZ" sz="2100" dirty="0" smtClean="0"/>
                <a:t>representatives</a:t>
              </a:r>
              <a:endParaRPr lang="en-US" sz="2100" dirty="0"/>
            </a:p>
          </p:txBody>
        </p:sp>
        <p:cxnSp>
          <p:nvCxnSpPr>
            <p:cNvPr id="36" name="Straight Connector 35"/>
            <p:cNvCxnSpPr/>
            <p:nvPr/>
          </p:nvCxnSpPr>
          <p:spPr bwMode="auto">
            <a:xfrm rot="5400000">
              <a:off x="3238500" y="4778402"/>
              <a:ext cx="22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rot="5400000">
              <a:off x="3785548" y="4778402"/>
              <a:ext cx="22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rot="5400000">
              <a:off x="4659004" y="4778402"/>
              <a:ext cx="22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rot="5400000">
              <a:off x="5475596" y="4778402"/>
              <a:ext cx="22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rot="5400000">
              <a:off x="5946444" y="4778402"/>
              <a:ext cx="228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3" name="Group 34"/>
          <p:cNvGrpSpPr/>
          <p:nvPr/>
        </p:nvGrpSpPr>
        <p:grpSpPr>
          <a:xfrm>
            <a:off x="1371600" y="1512729"/>
            <a:ext cx="1828800" cy="1868226"/>
            <a:chOff x="5638800" y="1828800"/>
            <a:chExt cx="1600200" cy="1634698"/>
          </a:xfrm>
        </p:grpSpPr>
        <p:sp>
          <p:nvSpPr>
            <p:cNvPr id="42" name="TextBox 253"/>
            <p:cNvSpPr txBox="1"/>
            <p:nvPr/>
          </p:nvSpPr>
          <p:spPr>
            <a:xfrm>
              <a:off x="5791200" y="1828800"/>
              <a:ext cx="1059906" cy="415498"/>
            </a:xfrm>
            <a:prstGeom prst="rect">
              <a:avLst/>
            </a:prstGeom>
            <a:noFill/>
          </p:spPr>
          <p:txBody>
            <a:bodyPr wrap="none" rtlCol="0">
              <a:spAutoFit/>
            </a:bodyPr>
            <a:lstStyle/>
            <a:p>
              <a:r>
                <a:rPr lang="en-US" sz="2100" dirty="0" smtClean="0"/>
                <a:t>shading</a:t>
              </a:r>
              <a:endParaRPr lang="en-US" sz="2100" dirty="0"/>
            </a:p>
          </p:txBody>
        </p:sp>
        <p:sp>
          <p:nvSpPr>
            <p:cNvPr id="44" name="Rectangle 69"/>
            <p:cNvSpPr/>
            <p:nvPr/>
          </p:nvSpPr>
          <p:spPr>
            <a:xfrm>
              <a:off x="5867400" y="2438400"/>
              <a:ext cx="1371600" cy="68580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5" name="TextBox 253"/>
            <p:cNvSpPr txBox="1"/>
            <p:nvPr/>
          </p:nvSpPr>
          <p:spPr>
            <a:xfrm>
              <a:off x="6096000" y="3048000"/>
              <a:ext cx="1098378" cy="415498"/>
            </a:xfrm>
            <a:prstGeom prst="rect">
              <a:avLst/>
            </a:prstGeom>
            <a:noFill/>
          </p:spPr>
          <p:txBody>
            <a:bodyPr wrap="none" rtlCol="0">
              <a:spAutoFit/>
            </a:bodyPr>
            <a:lstStyle/>
            <a:p>
              <a:r>
                <a:rPr lang="en-US" sz="2100" dirty="0" smtClean="0"/>
                <a:t>visibility</a:t>
              </a:r>
              <a:endParaRPr lang="en-US" sz="2100" dirty="0"/>
            </a:p>
          </p:txBody>
        </p:sp>
        <p:sp>
          <p:nvSpPr>
            <p:cNvPr id="47" name="Rectangle 70"/>
            <p:cNvSpPr/>
            <p:nvPr/>
          </p:nvSpPr>
          <p:spPr>
            <a:xfrm>
              <a:off x="5638800" y="2209800"/>
              <a:ext cx="1371600" cy="685800"/>
            </a:xfrm>
            <a:prstGeom prst="rect">
              <a:avLst/>
            </a:prstGeom>
            <a:gradFill>
              <a:gsLst>
                <a:gs pos="0">
                  <a:srgbClr val="FF0000"/>
                </a:gs>
                <a:gs pos="20000">
                  <a:schemeClr val="accent1">
                    <a:lumMod val="75000"/>
                  </a:schemeClr>
                </a:gs>
                <a:gs pos="50000">
                  <a:schemeClr val="accent2">
                    <a:lumMod val="75000"/>
                  </a:schemeClr>
                </a:gs>
                <a:gs pos="75000">
                  <a:srgbClr val="43F52B"/>
                </a:gs>
                <a:gs pos="89999">
                  <a:schemeClr val="accent1">
                    <a:lumMod val="60000"/>
                    <a:lumOff val="40000"/>
                  </a:schemeClr>
                </a:gs>
                <a:gs pos="100000">
                  <a:schemeClr val="accent1">
                    <a:lumMod val="60000"/>
                    <a:lumOff val="40000"/>
                  </a:schemeClr>
                </a:gs>
              </a:gsLst>
              <a:lin ang="21300000" scaled="0"/>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53" name="Right Arrow 52"/>
          <p:cNvSpPr/>
          <p:nvPr/>
        </p:nvSpPr>
        <p:spPr bwMode="auto">
          <a:xfrm>
            <a:off x="4018710" y="2362200"/>
            <a:ext cx="705690" cy="352845"/>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19</a:t>
            </a:fld>
            <a:endParaRPr lang="en-US" dirty="0">
              <a:solidFill>
                <a:srgbClr val="FFFFFF"/>
              </a:solidFill>
            </a:endParaRPr>
          </a:p>
        </p:txBody>
      </p:sp>
      <p:sp>
        <p:nvSpPr>
          <p:cNvPr id="4" name="Title 3"/>
          <p:cNvSpPr>
            <a:spLocks noGrp="1"/>
          </p:cNvSpPr>
          <p:nvPr>
            <p:ph type="title"/>
          </p:nvPr>
        </p:nvSpPr>
        <p:spPr/>
        <p:txBody>
          <a:bodyPr/>
          <a:lstStyle/>
          <a:p>
            <a:r>
              <a:rPr lang="en-US" dirty="0" smtClean="0"/>
              <a:t>Visibility clustering result</a:t>
            </a:r>
            <a:endParaRPr lang="en-US" dirty="0"/>
          </a:p>
        </p:txBody>
      </p:sp>
      <p:pic>
        <p:nvPicPr>
          <p:cNvPr id="5" name="Picture 2" descr="D:\Projects\Cornell\projects\render2010\paper\fig\results\our_mrcs\tab_mrcs_md3_aa3_detail.png"/>
          <p:cNvPicPr>
            <a:picLocks noChangeAspect="1" noChangeArrowheads="1"/>
          </p:cNvPicPr>
          <p:nvPr/>
        </p:nvPicPr>
        <p:blipFill>
          <a:blip r:embed="rId3" cstate="print"/>
          <a:srcRect/>
          <a:stretch>
            <a:fillRect/>
          </a:stretch>
        </p:blipFill>
        <p:spPr bwMode="auto">
          <a:xfrm>
            <a:off x="2895600" y="1124744"/>
            <a:ext cx="1495191" cy="5184576"/>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6" name="Picture 3" descr="D:\Projects\Cornell\projects\render2010\paper\fig\results\our_mrcs\tab_gvpl_md3_aa3_detail.png"/>
          <p:cNvPicPr>
            <a:picLocks noChangeAspect="1" noChangeArrowheads="1"/>
          </p:cNvPicPr>
          <p:nvPr/>
        </p:nvPicPr>
        <p:blipFill>
          <a:blip r:embed="rId4" cstate="print"/>
          <a:srcRect/>
          <a:stretch>
            <a:fillRect/>
          </a:stretch>
        </p:blipFill>
        <p:spPr bwMode="auto">
          <a:xfrm>
            <a:off x="4677009" y="1124744"/>
            <a:ext cx="1495191" cy="5184576"/>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7" name="Picture 4" descr="D:\Projects\Cornell\projects\render2010\paper\fig\results\our_mrcs\tab_gvpl_md3_aa3_detail2.png"/>
          <p:cNvPicPr>
            <a:picLocks noChangeAspect="1" noChangeArrowheads="1"/>
          </p:cNvPicPr>
          <p:nvPr/>
        </p:nvPicPr>
        <p:blipFill>
          <a:blip r:embed="rId5" cstate="print"/>
          <a:srcRect/>
          <a:stretch>
            <a:fillRect/>
          </a:stretch>
        </p:blipFill>
        <p:spPr bwMode="auto">
          <a:xfrm>
            <a:off x="6123296" y="2660774"/>
            <a:ext cx="2664296" cy="2664296"/>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8" name="Picture 5" descr="D:\Projects\Cornell\projects\render2010\paper\fig\results\our_mrcs\tab_mrcs_md3_aa3_detail2.png"/>
          <p:cNvPicPr>
            <a:picLocks noChangeAspect="1" noChangeArrowheads="1"/>
          </p:cNvPicPr>
          <p:nvPr/>
        </p:nvPicPr>
        <p:blipFill>
          <a:blip r:embed="rId6" cstate="print"/>
          <a:srcRect/>
          <a:stretch>
            <a:fillRect/>
          </a:stretch>
        </p:blipFill>
        <p:spPr bwMode="auto">
          <a:xfrm>
            <a:off x="269544" y="2667000"/>
            <a:ext cx="2664296" cy="2664297"/>
          </a:xfrm>
          <a:prstGeom prst="rect">
            <a:avLst/>
          </a:prstGeom>
          <a:noFill/>
          <a:ln w="9525">
            <a:solidFill>
              <a:schemeClr val="tx1"/>
            </a:solidFill>
          </a:ln>
          <a:effectLst>
            <a:outerShdw blurRad="63500" sx="102000" sy="102000" algn="ctr" rotWithShape="0">
              <a:prstClr val="black">
                <a:alpha val="40000"/>
              </a:prstClr>
            </a:outerShdw>
          </a:effectLst>
        </p:spPr>
      </p:pic>
      <p:sp>
        <p:nvSpPr>
          <p:cNvPr id="9" name="TextBox 8"/>
          <p:cNvSpPr txBox="1"/>
          <p:nvPr/>
        </p:nvSpPr>
        <p:spPr>
          <a:xfrm>
            <a:off x="304800" y="1066800"/>
            <a:ext cx="2667000" cy="923330"/>
          </a:xfrm>
          <a:prstGeom prst="rect">
            <a:avLst/>
          </a:prstGeom>
          <a:noFill/>
        </p:spPr>
        <p:txBody>
          <a:bodyPr wrap="square" rtlCol="0">
            <a:spAutoFit/>
          </a:bodyPr>
          <a:lstStyle/>
          <a:p>
            <a:pPr algn="ctr"/>
            <a:r>
              <a:rPr lang="en-US" sz="2700" dirty="0" smtClean="0"/>
              <a:t>Matrix row-column sampling </a:t>
            </a:r>
            <a:endParaRPr lang="en-US" sz="2700" dirty="0"/>
          </a:p>
        </p:txBody>
      </p:sp>
      <p:sp>
        <p:nvSpPr>
          <p:cNvPr id="10" name="TextBox 9"/>
          <p:cNvSpPr txBox="1"/>
          <p:nvPr/>
        </p:nvSpPr>
        <p:spPr>
          <a:xfrm>
            <a:off x="6096000" y="1143000"/>
            <a:ext cx="2667000" cy="923330"/>
          </a:xfrm>
          <a:prstGeom prst="rect">
            <a:avLst/>
          </a:prstGeom>
          <a:noFill/>
        </p:spPr>
        <p:txBody>
          <a:bodyPr wrap="square" rtlCol="0">
            <a:spAutoFit/>
          </a:bodyPr>
          <a:lstStyle/>
          <a:p>
            <a:pPr algn="ctr"/>
            <a:r>
              <a:rPr lang="en-US" sz="2700" dirty="0" smtClean="0"/>
              <a:t>Our visibility </a:t>
            </a:r>
            <a:br>
              <a:rPr lang="en-US" sz="2700" dirty="0" smtClean="0"/>
            </a:br>
            <a:r>
              <a:rPr lang="en-US" sz="2700" dirty="0" smtClean="0"/>
              <a:t>clustering</a:t>
            </a:r>
          </a:p>
        </p:txBody>
      </p:sp>
      <p:sp>
        <p:nvSpPr>
          <p:cNvPr id="11" name="Rectangle 10"/>
          <p:cNvSpPr/>
          <p:nvPr/>
        </p:nvSpPr>
        <p:spPr>
          <a:xfrm>
            <a:off x="228600" y="5401270"/>
            <a:ext cx="2369559" cy="738664"/>
          </a:xfrm>
          <a:prstGeom prst="rect">
            <a:avLst/>
          </a:prstGeom>
        </p:spPr>
        <p:txBody>
          <a:bodyPr wrap="none">
            <a:spAutoFit/>
          </a:bodyPr>
          <a:lstStyle/>
          <a:p>
            <a:r>
              <a:rPr lang="en-US" sz="2100" dirty="0" smtClean="0"/>
              <a:t>   10k shadow maps</a:t>
            </a:r>
          </a:p>
          <a:p>
            <a:r>
              <a:rPr lang="en-US" sz="2100" dirty="0" smtClean="0"/>
              <a:t>   10k shading lights</a:t>
            </a:r>
            <a:endParaRPr lang="en-US" sz="2100" dirty="0"/>
          </a:p>
        </p:txBody>
      </p:sp>
      <p:sp>
        <p:nvSpPr>
          <p:cNvPr id="12" name="Rectangle 11"/>
          <p:cNvSpPr/>
          <p:nvPr/>
        </p:nvSpPr>
        <p:spPr>
          <a:xfrm>
            <a:off x="6171756" y="5401270"/>
            <a:ext cx="2519792" cy="738664"/>
          </a:xfrm>
          <a:prstGeom prst="rect">
            <a:avLst/>
          </a:prstGeom>
        </p:spPr>
        <p:txBody>
          <a:bodyPr wrap="none">
            <a:spAutoFit/>
          </a:bodyPr>
          <a:lstStyle/>
          <a:p>
            <a:r>
              <a:rPr lang="en-US" sz="2100" dirty="0" smtClean="0"/>
              <a:t>   5k shadow maps</a:t>
            </a:r>
            <a:br>
              <a:rPr lang="en-US" sz="2100" dirty="0" smtClean="0"/>
            </a:br>
            <a:r>
              <a:rPr lang="en-US" sz="2100" dirty="0" smtClean="0"/>
              <a:t>   200k shading lights</a:t>
            </a:r>
            <a:endParaRPr lang="en-US" sz="21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Goal: Glossy inter-reflections</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a:t>
            </a:fld>
            <a:endParaRPr lang="en-US" dirty="0">
              <a:solidFill>
                <a:srgbClr val="FFFFFF"/>
              </a:solidFill>
            </a:endParaRPr>
          </a:p>
        </p:txBody>
      </p:sp>
      <p:pic>
        <p:nvPicPr>
          <p:cNvPr id="6" name="Picture 11"/>
          <p:cNvPicPr>
            <a:picLocks noChangeAspect="1" noChangeArrowheads="1"/>
          </p:cNvPicPr>
          <p:nvPr/>
        </p:nvPicPr>
        <p:blipFill>
          <a:blip r:embed="rId3" cstate="print">
            <a:lum bright="10000"/>
          </a:blip>
          <a:srcRect/>
          <a:stretch>
            <a:fillRect/>
          </a:stretch>
        </p:blipFill>
        <p:spPr bwMode="auto">
          <a:xfrm>
            <a:off x="457200" y="1143000"/>
            <a:ext cx="4695730" cy="3124200"/>
          </a:xfrm>
          <a:prstGeom prst="rect">
            <a:avLst/>
          </a:prstGeom>
          <a:noFill/>
          <a:ln w="9525">
            <a:noFill/>
            <a:miter lim="800000"/>
            <a:headEnd/>
            <a:tailEnd/>
          </a:ln>
          <a:effectLst>
            <a:outerShdw blurRad="63500" dist="50800" sx="102000" sy="102000" algn="ctr" rotWithShape="0">
              <a:prstClr val="black">
                <a:alpha val="58000"/>
              </a:prstClr>
            </a:outerShdw>
          </a:effectLst>
        </p:spPr>
      </p:pic>
      <p:pic>
        <p:nvPicPr>
          <p:cNvPr id="1027" name="Picture 3" descr="C:\devel\petra_02.jpg"/>
          <p:cNvPicPr>
            <a:picLocks noChangeAspect="1" noChangeArrowheads="1"/>
          </p:cNvPicPr>
          <p:nvPr/>
        </p:nvPicPr>
        <p:blipFill>
          <a:blip r:embed="rId4" cstate="print"/>
          <a:srcRect/>
          <a:stretch>
            <a:fillRect/>
          </a:stretch>
        </p:blipFill>
        <p:spPr bwMode="auto">
          <a:xfrm>
            <a:off x="4419600" y="3352800"/>
            <a:ext cx="4343400" cy="3261808"/>
          </a:xfrm>
          <a:prstGeom prst="rect">
            <a:avLst/>
          </a:prstGeom>
          <a:noFill/>
          <a:effectLst>
            <a:outerShdw blurRad="63500" dist="50800" sx="102000" sy="102000" algn="ctr" rotWithShape="0">
              <a:prstClr val="black">
                <a:alpha val="58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96925" y="3048000"/>
            <a:ext cx="7550150" cy="762000"/>
          </a:xfrm>
        </p:spPr>
        <p:txBody>
          <a:bodyPr/>
          <a:lstStyle/>
          <a:p>
            <a:r>
              <a:rPr lang="en-US" b="1" dirty="0" smtClean="0"/>
              <a:t>Solving the local component</a:t>
            </a:r>
            <a:endParaRPr lang="en-US" b="1"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1600" y="1114424"/>
            <a:ext cx="3733800" cy="5362575"/>
          </a:xfrm>
        </p:spPr>
        <p:txBody>
          <a:bodyPr/>
          <a:lstStyle/>
          <a:p>
            <a:endParaRPr lang="en-US" dirty="0" smtClean="0"/>
          </a:p>
          <a:p>
            <a:r>
              <a:rPr lang="en-US" dirty="0" smtClean="0"/>
              <a:t>Localized light transport</a:t>
            </a:r>
          </a:p>
          <a:p>
            <a:endParaRPr lang="en-US" dirty="0" smtClean="0"/>
          </a:p>
          <a:p>
            <a:r>
              <a:rPr lang="en-US" dirty="0" smtClean="0"/>
              <a:t>Less energy</a:t>
            </a:r>
          </a:p>
          <a:p>
            <a:endParaRPr lang="en-US" dirty="0" smtClean="0"/>
          </a:p>
          <a:p>
            <a:r>
              <a:rPr lang="en-US" dirty="0" smtClean="0"/>
              <a:t>Solution:            </a:t>
            </a:r>
            <a:r>
              <a:rPr lang="en-US" dirty="0" smtClean="0">
                <a:solidFill>
                  <a:srgbClr val="FFC000"/>
                </a:solidFill>
              </a:rPr>
              <a:t>Local VPLs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21</a:t>
            </a:fld>
            <a:endParaRPr lang="en-US" dirty="0">
              <a:solidFill>
                <a:srgbClr val="FFFFFF"/>
              </a:solidFill>
            </a:endParaRPr>
          </a:p>
        </p:txBody>
      </p:sp>
      <p:sp>
        <p:nvSpPr>
          <p:cNvPr id="4" name="Title 3"/>
          <p:cNvSpPr>
            <a:spLocks noGrp="1"/>
          </p:cNvSpPr>
          <p:nvPr>
            <p:ph type="title"/>
          </p:nvPr>
        </p:nvSpPr>
        <p:spPr/>
        <p:txBody>
          <a:bodyPr/>
          <a:lstStyle/>
          <a:p>
            <a:r>
              <a:rPr lang="en-US" dirty="0" smtClean="0"/>
              <a:t>Local (compensating) component</a:t>
            </a:r>
            <a:endParaRPr lang="en-US" dirty="0"/>
          </a:p>
        </p:txBody>
      </p:sp>
      <p:pic>
        <p:nvPicPr>
          <p:cNvPr id="19" name="Picture 3" descr="C:\Users\Milos\code\projects\render2010\paper\fig\system\full.png"/>
          <p:cNvPicPr>
            <a:picLocks noChangeAspect="1" noChangeArrowheads="1"/>
          </p:cNvPicPr>
          <p:nvPr/>
        </p:nvPicPr>
        <p:blipFill>
          <a:blip r:embed="rId3" cstate="print"/>
          <a:stretch>
            <a:fillRect/>
          </a:stretch>
        </p:blipFill>
        <p:spPr bwMode="auto">
          <a:xfrm>
            <a:off x="138467" y="2499928"/>
            <a:ext cx="2217231" cy="2217231"/>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20" name="Picture 4" descr="C:\Users\Milos\code\projects\render2010\paper\fig\system\global.png"/>
          <p:cNvPicPr>
            <a:picLocks noChangeAspect="1" noChangeArrowheads="1"/>
          </p:cNvPicPr>
          <p:nvPr/>
        </p:nvPicPr>
        <p:blipFill>
          <a:blip r:embed="rId4" cstate="print"/>
          <a:stretch>
            <a:fillRect/>
          </a:stretch>
        </p:blipFill>
        <p:spPr bwMode="auto">
          <a:xfrm>
            <a:off x="2743200" y="1600200"/>
            <a:ext cx="2037053" cy="2037053"/>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21" name="Picture 5" descr="C:\Users\Milos\code\projects\render2010\paper\fig\system\local.png"/>
          <p:cNvPicPr>
            <a:picLocks noChangeAspect="1" noChangeArrowheads="1"/>
          </p:cNvPicPr>
          <p:nvPr/>
        </p:nvPicPr>
        <p:blipFill>
          <a:blip r:embed="rId5" cstate="print"/>
          <a:stretch>
            <a:fillRect/>
          </a:stretch>
        </p:blipFill>
        <p:spPr bwMode="auto">
          <a:xfrm>
            <a:off x="2743200" y="3753656"/>
            <a:ext cx="2022438" cy="2022438"/>
          </a:xfrm>
          <a:prstGeom prst="rect">
            <a:avLst/>
          </a:prstGeom>
          <a:noFill/>
          <a:ln w="38100">
            <a:solidFill>
              <a:srgbClr val="FF9900"/>
            </a:solidFill>
          </a:ln>
          <a:effectLst>
            <a:outerShdw blurRad="241300" sx="104000" sy="104000" algn="ctr" rotWithShape="0">
              <a:schemeClr val="bg1">
                <a:alpha val="40000"/>
              </a:schemeClr>
            </a:outerShdw>
          </a:effectLst>
        </p:spPr>
      </p:pic>
      <p:cxnSp>
        <p:nvCxnSpPr>
          <p:cNvPr id="22" name="Straight Arrow Connector 8"/>
          <p:cNvCxnSpPr>
            <a:stCxn id="19" idx="3"/>
            <a:endCxn id="20" idx="1"/>
          </p:cNvCxnSpPr>
          <p:nvPr/>
        </p:nvCxnSpPr>
        <p:spPr bwMode="auto">
          <a:xfrm flipV="1">
            <a:off x="2355698" y="2618727"/>
            <a:ext cx="387502" cy="98981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5" name="TextBox 16"/>
          <p:cNvSpPr txBox="1"/>
          <p:nvPr/>
        </p:nvSpPr>
        <p:spPr>
          <a:xfrm>
            <a:off x="4094453" y="3733800"/>
            <a:ext cx="685799" cy="369332"/>
          </a:xfrm>
          <a:prstGeom prst="rect">
            <a:avLst/>
          </a:prstGeom>
          <a:noFill/>
        </p:spPr>
        <p:txBody>
          <a:bodyPr wrap="square" rtlCol="0" anchor="ctr" anchorCtr="1">
            <a:spAutoFit/>
          </a:bodyPr>
          <a:lstStyle/>
          <a:p>
            <a:r>
              <a:rPr lang="en-US" dirty="0" smtClean="0"/>
              <a:t>local</a:t>
            </a:r>
            <a:endParaRPr lang="en-US" dirty="0"/>
          </a:p>
        </p:txBody>
      </p:sp>
      <p:sp>
        <p:nvSpPr>
          <p:cNvPr id="26" name="TextBox 16"/>
          <p:cNvSpPr txBox="1"/>
          <p:nvPr/>
        </p:nvSpPr>
        <p:spPr>
          <a:xfrm>
            <a:off x="3942053" y="1600200"/>
            <a:ext cx="838199" cy="369332"/>
          </a:xfrm>
          <a:prstGeom prst="rect">
            <a:avLst/>
          </a:prstGeom>
          <a:noFill/>
        </p:spPr>
        <p:txBody>
          <a:bodyPr wrap="square" rtlCol="0" anchor="ctr" anchorCtr="1">
            <a:spAutoFit/>
          </a:bodyPr>
          <a:lstStyle/>
          <a:p>
            <a:r>
              <a:rPr lang="en-US" dirty="0" smtClean="0"/>
              <a:t>global</a:t>
            </a:r>
            <a:endParaRPr lang="en-US" dirty="0"/>
          </a:p>
        </p:txBody>
      </p:sp>
      <p:sp>
        <p:nvSpPr>
          <p:cNvPr id="27" name="Rectangle 26"/>
          <p:cNvSpPr/>
          <p:nvPr/>
        </p:nvSpPr>
        <p:spPr bwMode="auto">
          <a:xfrm>
            <a:off x="2743200" y="1600200"/>
            <a:ext cx="2057400" cy="2057400"/>
          </a:xfrm>
          <a:prstGeom prst="rect">
            <a:avLst/>
          </a:prstGeom>
          <a:solidFill>
            <a:schemeClr val="bg1">
              <a:lumMod val="95000"/>
              <a:lumOff val="5000"/>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8" name="Straight Arrow Connector 9"/>
          <p:cNvCxnSpPr>
            <a:stCxn id="19" idx="3"/>
            <a:endCxn id="21" idx="1"/>
          </p:cNvCxnSpPr>
          <p:nvPr/>
        </p:nvCxnSpPr>
        <p:spPr bwMode="auto">
          <a:xfrm>
            <a:off x="2355698" y="3608544"/>
            <a:ext cx="387502" cy="115633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638175"/>
          </a:xfrm>
        </p:spPr>
        <p:txBody>
          <a:bodyPr/>
          <a:lstStyle/>
          <a:p>
            <a:r>
              <a:rPr lang="en-US" dirty="0" err="1" smtClean="0"/>
              <a:t>Kollig</a:t>
            </a:r>
            <a:r>
              <a:rPr lang="en-US" dirty="0" smtClean="0"/>
              <a:t> &amp; Keller compensation</a:t>
            </a: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22</a:t>
            </a:fld>
            <a:endParaRPr lang="en-US" dirty="0">
              <a:solidFill>
                <a:srgbClr val="FFFFFF"/>
              </a:solidFill>
            </a:endParaRPr>
          </a:p>
        </p:txBody>
      </p:sp>
      <p:sp>
        <p:nvSpPr>
          <p:cNvPr id="4" name="Title 3"/>
          <p:cNvSpPr>
            <a:spLocks noGrp="1"/>
          </p:cNvSpPr>
          <p:nvPr>
            <p:ph type="title"/>
          </p:nvPr>
        </p:nvSpPr>
        <p:spPr/>
        <p:txBody>
          <a:bodyPr/>
          <a:lstStyle/>
          <a:p>
            <a:r>
              <a:rPr lang="en-US" dirty="0" smtClean="0"/>
              <a:t>Review of compensation</a:t>
            </a:r>
            <a:endParaRPr lang="en-US" dirty="0"/>
          </a:p>
        </p:txBody>
      </p:sp>
      <p:sp>
        <p:nvSpPr>
          <p:cNvPr id="42" name="TextBox 41"/>
          <p:cNvSpPr txBox="1"/>
          <p:nvPr/>
        </p:nvSpPr>
        <p:spPr>
          <a:xfrm>
            <a:off x="381000" y="5638800"/>
            <a:ext cx="2115066" cy="523220"/>
          </a:xfrm>
          <a:prstGeom prst="rect">
            <a:avLst/>
          </a:prstGeom>
          <a:noFill/>
        </p:spPr>
        <p:txBody>
          <a:bodyPr wrap="none" rtlCol="0">
            <a:spAutoFit/>
          </a:bodyPr>
          <a:lstStyle/>
          <a:p>
            <a:r>
              <a:rPr lang="en-US" sz="2800" dirty="0" smtClean="0"/>
              <a:t>3) Contribute</a:t>
            </a:r>
            <a:endParaRPr lang="en-US" sz="2800" dirty="0"/>
          </a:p>
        </p:txBody>
      </p:sp>
      <p:grpSp>
        <p:nvGrpSpPr>
          <p:cNvPr id="5" name="Group 4"/>
          <p:cNvGrpSpPr/>
          <p:nvPr/>
        </p:nvGrpSpPr>
        <p:grpSpPr>
          <a:xfrm>
            <a:off x="2552400" y="1828800"/>
            <a:ext cx="4039200" cy="4039200"/>
            <a:chOff x="1441450" y="1495425"/>
            <a:chExt cx="4621213" cy="4621213"/>
          </a:xfrm>
        </p:grpSpPr>
        <p:sp>
          <p:nvSpPr>
            <p:cNvPr id="46"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1" name="Sun 40"/>
          <p:cNvSpPr/>
          <p:nvPr/>
        </p:nvSpPr>
        <p:spPr>
          <a:xfrm>
            <a:off x="4182520" y="1984153"/>
            <a:ext cx="621416" cy="621416"/>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74" name="Straight Connector 73"/>
          <p:cNvCxnSpPr/>
          <p:nvPr/>
        </p:nvCxnSpPr>
        <p:spPr>
          <a:xfrm flipV="1">
            <a:off x="2977582" y="3052763"/>
            <a:ext cx="3037456" cy="1008227"/>
          </a:xfrm>
          <a:prstGeom prst="line">
            <a:avLst/>
          </a:prstGeom>
          <a:ln w="6350">
            <a:solidFill>
              <a:schemeClr val="tx1">
                <a:lumMod val="50000"/>
              </a:schemeClr>
            </a:solidFill>
            <a:headEnd type="none"/>
            <a:tailEnd type="stealth"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Sun 43"/>
          <p:cNvSpPr/>
          <p:nvPr/>
        </p:nvSpPr>
        <p:spPr>
          <a:xfrm>
            <a:off x="5907062" y="2842777"/>
            <a:ext cx="373679" cy="373679"/>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2" name="Left Brace 31"/>
          <p:cNvSpPr/>
          <p:nvPr/>
        </p:nvSpPr>
        <p:spPr bwMode="auto">
          <a:xfrm rot="20512927">
            <a:off x="2647078" y="4221808"/>
            <a:ext cx="550429" cy="1252852"/>
          </a:xfrm>
          <a:prstGeom prst="leftBrace">
            <a:avLst>
              <a:gd name="adj1" fmla="val 55235"/>
              <a:gd name="adj2" fmla="val 46626"/>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3" name="TextBox 32"/>
          <p:cNvSpPr txBox="1"/>
          <p:nvPr/>
        </p:nvSpPr>
        <p:spPr>
          <a:xfrm>
            <a:off x="1295400" y="4724400"/>
            <a:ext cx="1279582" cy="707886"/>
          </a:xfrm>
          <a:prstGeom prst="rect">
            <a:avLst/>
          </a:prstGeom>
          <a:noFill/>
        </p:spPr>
        <p:txBody>
          <a:bodyPr wrap="square" rtlCol="0">
            <a:spAutoFit/>
          </a:bodyPr>
          <a:lstStyle/>
          <a:p>
            <a:pPr algn="r"/>
            <a:r>
              <a:rPr lang="en-US" sz="2000" dirty="0" smtClean="0">
                <a:cs typeface="Times New Roman" pitchFamily="18" charset="0"/>
              </a:rPr>
              <a:t>Clamped energy</a:t>
            </a:r>
            <a:endParaRPr lang="en-US" sz="2000" baseline="-25000" dirty="0">
              <a:cs typeface="Times New Roman" pitchFamily="18" charset="0"/>
            </a:endParaRPr>
          </a:p>
        </p:txBody>
      </p:sp>
      <p:sp>
        <p:nvSpPr>
          <p:cNvPr id="43" name="Rectangle 42"/>
          <p:cNvSpPr/>
          <p:nvPr/>
        </p:nvSpPr>
        <p:spPr bwMode="auto">
          <a:xfrm>
            <a:off x="3352800" y="4689346"/>
            <a:ext cx="2057400" cy="416053"/>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0" name="TextBox 39"/>
          <p:cNvSpPr txBox="1"/>
          <p:nvPr/>
        </p:nvSpPr>
        <p:spPr>
          <a:xfrm>
            <a:off x="3352800" y="2905780"/>
            <a:ext cx="1771781" cy="523220"/>
          </a:xfrm>
          <a:prstGeom prst="rect">
            <a:avLst/>
          </a:prstGeom>
          <a:noFill/>
        </p:spPr>
        <p:txBody>
          <a:bodyPr wrap="square" rtlCol="0">
            <a:spAutoFit/>
          </a:bodyPr>
          <a:lstStyle/>
          <a:p>
            <a:r>
              <a:rPr lang="en-US" sz="2800" dirty="0" smtClean="0">
                <a:ln w="3175">
                  <a:solidFill>
                    <a:schemeClr val="tx1">
                      <a:lumMod val="75000"/>
                    </a:schemeClr>
                  </a:solidFill>
                </a:ln>
                <a:solidFill>
                  <a:schemeClr val="bg1"/>
                </a:solidFill>
              </a:rPr>
              <a:t>2) </a:t>
            </a:r>
            <a:r>
              <a:rPr lang="en-US" sz="2800" dirty="0" smtClean="0">
                <a:ln w="3175">
                  <a:noFill/>
                </a:ln>
                <a:solidFill>
                  <a:schemeClr val="bg1"/>
                </a:solidFill>
              </a:rPr>
              <a:t>Connect</a:t>
            </a:r>
            <a:endParaRPr lang="en-US" sz="2800" dirty="0">
              <a:ln w="3175">
                <a:noFill/>
              </a:ln>
              <a:solidFill>
                <a:schemeClr val="bg1"/>
              </a:solidFill>
            </a:endParaRPr>
          </a:p>
        </p:txBody>
      </p:sp>
      <p:sp>
        <p:nvSpPr>
          <p:cNvPr id="38" name="TextBox 37"/>
          <p:cNvSpPr txBox="1"/>
          <p:nvPr/>
        </p:nvSpPr>
        <p:spPr>
          <a:xfrm>
            <a:off x="3279642" y="4624335"/>
            <a:ext cx="2206758" cy="523220"/>
          </a:xfrm>
          <a:prstGeom prst="rect">
            <a:avLst/>
          </a:prstGeom>
          <a:noFill/>
          <a:effectLst/>
        </p:spPr>
        <p:txBody>
          <a:bodyPr wrap="square" rtlCol="0">
            <a:spAutoFit/>
          </a:bodyPr>
          <a:lstStyle/>
          <a:p>
            <a:r>
              <a:rPr lang="en-US" sz="2800" dirty="0" smtClean="0">
                <a:ln w="3175">
                  <a:solidFill>
                    <a:schemeClr val="tx1">
                      <a:lumMod val="75000"/>
                    </a:schemeClr>
                  </a:solidFill>
                </a:ln>
                <a:solidFill>
                  <a:schemeClr val="bg1"/>
                </a:solidFill>
              </a:rPr>
              <a:t>1) </a:t>
            </a:r>
            <a:r>
              <a:rPr lang="en-US" sz="2800" dirty="0" smtClean="0">
                <a:ln w="3175">
                  <a:noFill/>
                </a:ln>
                <a:solidFill>
                  <a:schemeClr val="bg1"/>
                </a:solidFill>
              </a:rPr>
              <a:t>Shoot path</a:t>
            </a:r>
            <a:endParaRPr lang="en-US" sz="2800" dirty="0">
              <a:ln w="3175">
                <a:noFill/>
              </a:ln>
              <a:solidFill>
                <a:schemeClr val="bg1"/>
              </a:solidFill>
            </a:endParaRPr>
          </a:p>
        </p:txBody>
      </p:sp>
      <p:sp>
        <p:nvSpPr>
          <p:cNvPr id="45" name="Oval 44"/>
          <p:cNvSpPr/>
          <p:nvPr/>
        </p:nvSpPr>
        <p:spPr bwMode="auto">
          <a:xfrm>
            <a:off x="3291267"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7" name="Straight Connector 66"/>
          <p:cNvCxnSpPr/>
          <p:nvPr/>
        </p:nvCxnSpPr>
        <p:spPr>
          <a:xfrm rot="16200000" flipH="1">
            <a:off x="2484346" y="4554221"/>
            <a:ext cx="1465394" cy="478928"/>
          </a:xfrm>
          <a:prstGeom prst="line">
            <a:avLst/>
          </a:prstGeom>
          <a:ln w="6350">
            <a:solidFill>
              <a:schemeClr val="tx1">
                <a:lumMod val="50000"/>
              </a:schemeClr>
            </a:solidFill>
            <a:headEnd type="stealth" w="med" len="lg"/>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566704" y="2478924"/>
            <a:ext cx="986496" cy="430887"/>
          </a:xfrm>
          <a:prstGeom prst="rect">
            <a:avLst/>
          </a:prstGeom>
          <a:noFill/>
        </p:spPr>
        <p:txBody>
          <a:bodyPr wrap="square" rtlCol="0">
            <a:spAutoFit/>
          </a:bodyPr>
          <a:lstStyle/>
          <a:p>
            <a:pPr algn="ctr"/>
            <a:r>
              <a:rPr lang="en-US" sz="2200" dirty="0" smtClean="0">
                <a:solidFill>
                  <a:schemeClr val="bg1"/>
                </a:solidFill>
              </a:rPr>
              <a:t>global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1" grpId="0" animBg="1"/>
      <p:bldP spid="44" grpId="0" animBg="1"/>
      <p:bldP spid="32" grpId="0" animBg="1"/>
      <p:bldP spid="33" grpId="0"/>
      <p:bldP spid="43" grpId="0" animBg="1"/>
      <p:bldP spid="40" grpId="0"/>
      <p:bldP spid="38" grpId="0"/>
      <p:bldP spid="45" grpId="0" animBg="1"/>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638175"/>
          </a:xfrm>
        </p:spPr>
        <p:txBody>
          <a:bodyPr/>
          <a:lstStyle/>
          <a:p>
            <a:r>
              <a:rPr lang="en-US" dirty="0" smtClean="0"/>
              <a:t>Our approach</a:t>
            </a: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23</a:t>
            </a:fld>
            <a:endParaRPr lang="en-US" dirty="0">
              <a:solidFill>
                <a:srgbClr val="FFFFFF"/>
              </a:solidFill>
            </a:endParaRPr>
          </a:p>
        </p:txBody>
      </p:sp>
      <p:sp>
        <p:nvSpPr>
          <p:cNvPr id="4" name="Title 3"/>
          <p:cNvSpPr>
            <a:spLocks noGrp="1"/>
          </p:cNvSpPr>
          <p:nvPr>
            <p:ph type="title"/>
          </p:nvPr>
        </p:nvSpPr>
        <p:spPr/>
        <p:txBody>
          <a:bodyPr/>
          <a:lstStyle/>
          <a:p>
            <a:r>
              <a:rPr lang="en-US" dirty="0" smtClean="0"/>
              <a:t>Local lights – idea</a:t>
            </a:r>
            <a:endParaRPr lang="en-US" dirty="0"/>
          </a:p>
        </p:txBody>
      </p:sp>
      <p:sp>
        <p:nvSpPr>
          <p:cNvPr id="79" name="TextBox 78"/>
          <p:cNvSpPr txBox="1"/>
          <p:nvPr/>
        </p:nvSpPr>
        <p:spPr>
          <a:xfrm>
            <a:off x="838200" y="3429000"/>
            <a:ext cx="1697901" cy="954107"/>
          </a:xfrm>
          <a:prstGeom prst="rect">
            <a:avLst/>
          </a:prstGeom>
          <a:noFill/>
        </p:spPr>
        <p:txBody>
          <a:bodyPr wrap="none" rtlCol="0">
            <a:spAutoFit/>
          </a:bodyPr>
          <a:lstStyle/>
          <a:p>
            <a:pPr algn="r"/>
            <a:r>
              <a:rPr lang="en-US" sz="2400" dirty="0" smtClean="0"/>
              <a:t>Create</a:t>
            </a:r>
            <a:r>
              <a:rPr lang="en-US" sz="2800" dirty="0" smtClean="0"/>
              <a:t> </a:t>
            </a:r>
          </a:p>
          <a:p>
            <a:pPr algn="r"/>
            <a:r>
              <a:rPr lang="en-US" sz="2800" b="1" dirty="0" smtClean="0"/>
              <a:t>local light</a:t>
            </a:r>
            <a:endParaRPr lang="en-US" sz="2800" b="1" dirty="0"/>
          </a:p>
        </p:txBody>
      </p:sp>
      <p:sp>
        <p:nvSpPr>
          <p:cNvPr id="80" name="TextBox 79"/>
          <p:cNvSpPr txBox="1"/>
          <p:nvPr/>
        </p:nvSpPr>
        <p:spPr>
          <a:xfrm>
            <a:off x="914400" y="5029200"/>
            <a:ext cx="1619353" cy="892552"/>
          </a:xfrm>
          <a:prstGeom prst="rect">
            <a:avLst/>
          </a:prstGeom>
          <a:noFill/>
        </p:spPr>
        <p:txBody>
          <a:bodyPr wrap="none" rtlCol="0">
            <a:spAutoFit/>
          </a:bodyPr>
          <a:lstStyle/>
          <a:p>
            <a:pPr algn="r"/>
            <a:r>
              <a:rPr lang="en-US" sz="2400" dirty="0" smtClean="0"/>
              <a:t>Contribute </a:t>
            </a:r>
          </a:p>
          <a:p>
            <a:pPr algn="r"/>
            <a:r>
              <a:rPr lang="en-US" sz="2400" dirty="0" smtClean="0"/>
              <a:t>to a </a:t>
            </a:r>
            <a:r>
              <a:rPr lang="en-US" sz="2800" b="1" dirty="0" smtClean="0"/>
              <a:t>tile</a:t>
            </a:r>
            <a:endParaRPr lang="en-US" sz="2800" b="1" dirty="0"/>
          </a:p>
        </p:txBody>
      </p:sp>
      <p:grpSp>
        <p:nvGrpSpPr>
          <p:cNvPr id="5" name="Group 4"/>
          <p:cNvGrpSpPr/>
          <p:nvPr/>
        </p:nvGrpSpPr>
        <p:grpSpPr>
          <a:xfrm>
            <a:off x="2552400" y="1828800"/>
            <a:ext cx="4039200" cy="4039200"/>
            <a:chOff x="1441450" y="1495425"/>
            <a:chExt cx="4621213" cy="4621213"/>
          </a:xfrm>
        </p:grpSpPr>
        <p:sp>
          <p:nvSpPr>
            <p:cNvPr id="46"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1" name="Sun 40"/>
          <p:cNvSpPr/>
          <p:nvPr/>
        </p:nvSpPr>
        <p:spPr>
          <a:xfrm>
            <a:off x="4182520" y="1984153"/>
            <a:ext cx="621416" cy="621416"/>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Oval 65"/>
          <p:cNvSpPr/>
          <p:nvPr/>
        </p:nvSpPr>
        <p:spPr bwMode="auto">
          <a:xfrm>
            <a:off x="3291267"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3616329"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966205"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3291267"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3616329"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966205"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3291267"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3616329"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2966205"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8" name="Rectangle 77"/>
          <p:cNvSpPr/>
          <p:nvPr/>
        </p:nvSpPr>
        <p:spPr bwMode="auto">
          <a:xfrm>
            <a:off x="2925571" y="5201320"/>
            <a:ext cx="1048326" cy="617618"/>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71" name="Straight Connector 70"/>
          <p:cNvCxnSpPr/>
          <p:nvPr/>
        </p:nvCxnSpPr>
        <p:spPr>
          <a:xfrm rot="16200000" flipH="1">
            <a:off x="2484346" y="4554221"/>
            <a:ext cx="1465394" cy="478928"/>
          </a:xfrm>
          <a:prstGeom prst="line">
            <a:avLst/>
          </a:prstGeom>
          <a:ln w="6350">
            <a:solidFill>
              <a:schemeClr val="tx1">
                <a:lumMod val="50000"/>
              </a:schemeClr>
            </a:solidFill>
            <a:headEnd type="stealth" w="med" len="lg"/>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566704" y="2478924"/>
            <a:ext cx="986496" cy="430887"/>
          </a:xfrm>
          <a:prstGeom prst="rect">
            <a:avLst/>
          </a:prstGeom>
          <a:noFill/>
        </p:spPr>
        <p:txBody>
          <a:bodyPr wrap="square" rtlCol="0">
            <a:spAutoFit/>
          </a:bodyPr>
          <a:lstStyle/>
          <a:p>
            <a:pPr algn="ctr"/>
            <a:r>
              <a:rPr lang="en-US" sz="2200" dirty="0" smtClean="0">
                <a:solidFill>
                  <a:schemeClr val="bg1"/>
                </a:solidFill>
              </a:rPr>
              <a:t>global</a:t>
            </a:r>
          </a:p>
        </p:txBody>
      </p:sp>
      <p:sp>
        <p:nvSpPr>
          <p:cNvPr id="83" name="Sun 82"/>
          <p:cNvSpPr/>
          <p:nvPr/>
        </p:nvSpPr>
        <p:spPr>
          <a:xfrm>
            <a:off x="5907062" y="2842777"/>
            <a:ext cx="373679" cy="373679"/>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4" name="TextBox 73"/>
          <p:cNvSpPr txBox="1"/>
          <p:nvPr/>
        </p:nvSpPr>
        <p:spPr>
          <a:xfrm>
            <a:off x="2362200" y="3505200"/>
            <a:ext cx="1263797" cy="430887"/>
          </a:xfrm>
          <a:prstGeom prst="rect">
            <a:avLst/>
          </a:prstGeom>
          <a:noFill/>
        </p:spPr>
        <p:txBody>
          <a:bodyPr wrap="square" rtlCol="0">
            <a:spAutoFit/>
          </a:bodyPr>
          <a:lstStyle/>
          <a:p>
            <a:pPr algn="ctr"/>
            <a:r>
              <a:rPr lang="en-US" sz="2200" dirty="0" smtClean="0">
                <a:solidFill>
                  <a:schemeClr val="bg1"/>
                </a:solidFill>
              </a:rPr>
              <a:t>local</a:t>
            </a:r>
          </a:p>
        </p:txBody>
      </p:sp>
      <p:sp>
        <p:nvSpPr>
          <p:cNvPr id="84" name="Isosceles Triangle 83"/>
          <p:cNvSpPr/>
          <p:nvPr/>
        </p:nvSpPr>
        <p:spPr>
          <a:xfrm rot="20000323">
            <a:off x="2694948" y="4078357"/>
            <a:ext cx="868078" cy="1520417"/>
          </a:xfrm>
          <a:prstGeom prst="triangle">
            <a:avLst>
              <a:gd name="adj" fmla="val 75297"/>
            </a:avLst>
          </a:prstGeom>
          <a:solidFill>
            <a:srgbClr val="FFE48F">
              <a:alpha val="46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68" name="Straight Connector 67"/>
          <p:cNvCxnSpPr/>
          <p:nvPr/>
        </p:nvCxnSpPr>
        <p:spPr>
          <a:xfrm flipV="1">
            <a:off x="2977582" y="3052763"/>
            <a:ext cx="3037456" cy="1008227"/>
          </a:xfrm>
          <a:prstGeom prst="line">
            <a:avLst/>
          </a:prstGeom>
          <a:ln w="6350">
            <a:solidFill>
              <a:schemeClr val="tx1">
                <a:lumMod val="50000"/>
              </a:schemeClr>
            </a:solidFill>
            <a:headEnd type="none"/>
            <a:tailEnd type="stealth"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Sun 38"/>
          <p:cNvSpPr/>
          <p:nvPr/>
        </p:nvSpPr>
        <p:spPr>
          <a:xfrm>
            <a:off x="2799549" y="3878484"/>
            <a:ext cx="373679" cy="373679"/>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wipe(up)">
                                      <p:cBhvr>
                                        <p:cTn id="4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67" grpId="0" animBg="1"/>
      <p:bldP spid="69" grpId="0" animBg="1"/>
      <p:bldP spid="70" grpId="0" animBg="1"/>
      <p:bldP spid="72" grpId="0" animBg="1"/>
      <p:bldP spid="73" grpId="0" animBg="1"/>
      <p:bldP spid="75" grpId="0" animBg="1"/>
      <p:bldP spid="76" grpId="0" animBg="1"/>
      <p:bldP spid="77" grpId="0" animBg="1"/>
      <p:bldP spid="78" grpId="0" animBg="1"/>
      <p:bldP spid="74" grpId="0"/>
      <p:bldP spid="84"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638175"/>
          </a:xfrm>
        </p:spPr>
        <p:txBody>
          <a:bodyPr/>
          <a:lstStyle/>
          <a:p>
            <a:r>
              <a:rPr lang="en-US" dirty="0" smtClean="0"/>
              <a:t>Our approach</a:t>
            </a: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24</a:t>
            </a:fld>
            <a:endParaRPr lang="en-US" dirty="0">
              <a:solidFill>
                <a:srgbClr val="FFFFFF"/>
              </a:solidFill>
            </a:endParaRPr>
          </a:p>
        </p:txBody>
      </p:sp>
      <p:sp>
        <p:nvSpPr>
          <p:cNvPr id="4" name="Title 3"/>
          <p:cNvSpPr>
            <a:spLocks noGrp="1"/>
          </p:cNvSpPr>
          <p:nvPr>
            <p:ph type="title"/>
          </p:nvPr>
        </p:nvSpPr>
        <p:spPr/>
        <p:txBody>
          <a:bodyPr/>
          <a:lstStyle/>
          <a:p>
            <a:r>
              <a:rPr lang="en-US" dirty="0" smtClean="0"/>
              <a:t>Local lights – technical solution</a:t>
            </a:r>
            <a:endParaRPr lang="en-US" dirty="0"/>
          </a:p>
        </p:txBody>
      </p:sp>
      <p:sp>
        <p:nvSpPr>
          <p:cNvPr id="45" name="TextBox 44"/>
          <p:cNvSpPr txBox="1"/>
          <p:nvPr/>
        </p:nvSpPr>
        <p:spPr>
          <a:xfrm>
            <a:off x="2133600" y="3810000"/>
            <a:ext cx="1263797" cy="461665"/>
          </a:xfrm>
          <a:prstGeom prst="rect">
            <a:avLst/>
          </a:prstGeom>
          <a:noFill/>
        </p:spPr>
        <p:txBody>
          <a:bodyPr wrap="square" rtlCol="0">
            <a:spAutoFit/>
          </a:bodyPr>
          <a:lstStyle/>
          <a:p>
            <a:pPr algn="ctr"/>
            <a:r>
              <a:rPr lang="en-US" sz="2400" dirty="0" smtClean="0">
                <a:solidFill>
                  <a:schemeClr val="bg1"/>
                </a:solidFill>
              </a:rPr>
              <a:t>local</a:t>
            </a:r>
          </a:p>
        </p:txBody>
      </p:sp>
      <p:sp>
        <p:nvSpPr>
          <p:cNvPr id="82" name="TextBox 81"/>
          <p:cNvSpPr txBox="1"/>
          <p:nvPr/>
        </p:nvSpPr>
        <p:spPr>
          <a:xfrm>
            <a:off x="815457" y="4953000"/>
            <a:ext cx="1657377" cy="892552"/>
          </a:xfrm>
          <a:prstGeom prst="rect">
            <a:avLst/>
          </a:prstGeom>
          <a:noFill/>
        </p:spPr>
        <p:txBody>
          <a:bodyPr wrap="none" rtlCol="0">
            <a:spAutoFit/>
          </a:bodyPr>
          <a:lstStyle/>
          <a:p>
            <a:pPr algn="r"/>
            <a:r>
              <a:rPr lang="en-US" sz="2400" dirty="0" smtClean="0"/>
              <a:t>from </a:t>
            </a:r>
          </a:p>
          <a:p>
            <a:pPr algn="r"/>
            <a:r>
              <a:rPr lang="en-US" sz="2800" b="1" dirty="0" smtClean="0"/>
              <a:t>tile </a:t>
            </a:r>
            <a:r>
              <a:rPr lang="en-US" sz="2800" dirty="0" smtClean="0"/>
              <a:t>pixels</a:t>
            </a:r>
            <a:endParaRPr lang="en-US" sz="2800" dirty="0"/>
          </a:p>
        </p:txBody>
      </p:sp>
      <p:sp>
        <p:nvSpPr>
          <p:cNvPr id="92" name="TextBox 91"/>
          <p:cNvSpPr txBox="1"/>
          <p:nvPr/>
        </p:nvSpPr>
        <p:spPr>
          <a:xfrm>
            <a:off x="835682" y="4191000"/>
            <a:ext cx="1640193" cy="830997"/>
          </a:xfrm>
          <a:prstGeom prst="rect">
            <a:avLst/>
          </a:prstGeom>
          <a:noFill/>
        </p:spPr>
        <p:txBody>
          <a:bodyPr wrap="none" rtlCol="0">
            <a:spAutoFit/>
          </a:bodyPr>
          <a:lstStyle/>
          <a:p>
            <a:pPr algn="r"/>
            <a:r>
              <a:rPr lang="en-US" sz="2400" dirty="0" smtClean="0"/>
              <a:t>Probability </a:t>
            </a:r>
          </a:p>
          <a:p>
            <a:pPr algn="r"/>
            <a:r>
              <a:rPr lang="en-US" sz="2400" dirty="0" smtClean="0"/>
              <a:t>density</a:t>
            </a:r>
          </a:p>
        </p:txBody>
      </p:sp>
      <p:grpSp>
        <p:nvGrpSpPr>
          <p:cNvPr id="5" name="Group 4"/>
          <p:cNvGrpSpPr/>
          <p:nvPr/>
        </p:nvGrpSpPr>
        <p:grpSpPr>
          <a:xfrm>
            <a:off x="2552400" y="1828800"/>
            <a:ext cx="4039200" cy="4039200"/>
            <a:chOff x="1441450" y="1495425"/>
            <a:chExt cx="4621213" cy="4621213"/>
          </a:xfrm>
        </p:grpSpPr>
        <p:sp>
          <p:nvSpPr>
            <p:cNvPr id="46"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1" name="Sun 40"/>
          <p:cNvSpPr/>
          <p:nvPr/>
        </p:nvSpPr>
        <p:spPr>
          <a:xfrm>
            <a:off x="4182520" y="1984153"/>
            <a:ext cx="621416" cy="621416"/>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Oval 65"/>
          <p:cNvSpPr/>
          <p:nvPr/>
        </p:nvSpPr>
        <p:spPr bwMode="auto">
          <a:xfrm>
            <a:off x="3291267"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3616329"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966205"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3291267"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3616329"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966205" y="56645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3291267"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3616329"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2966205"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8" name="Rectangle 77"/>
          <p:cNvSpPr/>
          <p:nvPr/>
        </p:nvSpPr>
        <p:spPr bwMode="auto">
          <a:xfrm>
            <a:off x="2925571" y="5201320"/>
            <a:ext cx="1048326" cy="617618"/>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3" name="Oval 82"/>
          <p:cNvSpPr/>
          <p:nvPr/>
        </p:nvSpPr>
        <p:spPr bwMode="auto">
          <a:xfrm>
            <a:off x="3291267" y="5469497"/>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4" name="Oval 83"/>
          <p:cNvSpPr/>
          <p:nvPr/>
        </p:nvSpPr>
        <p:spPr bwMode="auto">
          <a:xfrm>
            <a:off x="3616329" y="5469497"/>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2966205" y="5469497"/>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3291267" y="5664534"/>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3616329" y="5664534"/>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966205" y="5664534"/>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3291267" y="5274459"/>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3616329" y="5274459"/>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2966205" y="5274459"/>
            <a:ext cx="318884" cy="106294"/>
          </a:xfrm>
          <a:prstGeom prst="ellipse">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3" name="Rectangle 92"/>
          <p:cNvSpPr/>
          <p:nvPr/>
        </p:nvSpPr>
        <p:spPr bwMode="auto">
          <a:xfrm>
            <a:off x="3253343" y="5014410"/>
            <a:ext cx="1048326" cy="617618"/>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9" name="Oval 98"/>
          <p:cNvSpPr/>
          <p:nvPr/>
        </p:nvSpPr>
        <p:spPr bwMode="auto">
          <a:xfrm>
            <a:off x="3941392" y="54694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0" name="Oval 99"/>
          <p:cNvSpPr/>
          <p:nvPr/>
        </p:nvSpPr>
        <p:spPr bwMode="auto">
          <a:xfrm>
            <a:off x="3616329" y="5079422"/>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1" name="Oval 100"/>
          <p:cNvSpPr/>
          <p:nvPr/>
        </p:nvSpPr>
        <p:spPr bwMode="auto">
          <a:xfrm>
            <a:off x="3941392" y="5079422"/>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2" name="Oval 101"/>
          <p:cNvSpPr/>
          <p:nvPr/>
        </p:nvSpPr>
        <p:spPr bwMode="auto">
          <a:xfrm>
            <a:off x="3291267" y="5079422"/>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3" name="Oval 102"/>
          <p:cNvSpPr/>
          <p:nvPr/>
        </p:nvSpPr>
        <p:spPr bwMode="auto">
          <a:xfrm>
            <a:off x="3941392" y="52744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Rectangle 104"/>
          <p:cNvSpPr/>
          <p:nvPr/>
        </p:nvSpPr>
        <p:spPr bwMode="auto">
          <a:xfrm>
            <a:off x="4526504" y="5079422"/>
            <a:ext cx="845162" cy="650124"/>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4" name="TextBox 103"/>
          <p:cNvSpPr txBox="1"/>
          <p:nvPr/>
        </p:nvSpPr>
        <p:spPr>
          <a:xfrm>
            <a:off x="4526505" y="5014410"/>
            <a:ext cx="853688" cy="761509"/>
          </a:xfrm>
          <a:prstGeom prst="rect">
            <a:avLst/>
          </a:prstGeom>
          <a:noFill/>
        </p:spPr>
        <p:txBody>
          <a:bodyPr wrap="none" rtlCol="0">
            <a:spAutoFit/>
          </a:bodyPr>
          <a:lstStyle/>
          <a:p>
            <a:pPr algn="r"/>
            <a:r>
              <a:rPr lang="en-US" sz="2800" b="1" dirty="0" smtClean="0">
                <a:solidFill>
                  <a:schemeClr val="bg1"/>
                </a:solidFill>
              </a:rPr>
              <a:t>Jitter</a:t>
            </a:r>
          </a:p>
          <a:p>
            <a:pPr algn="r"/>
            <a:r>
              <a:rPr lang="en-US" sz="2400" dirty="0" smtClean="0">
                <a:solidFill>
                  <a:schemeClr val="bg1"/>
                </a:solidFill>
              </a:rPr>
              <a:t>tiles</a:t>
            </a:r>
            <a:endParaRPr lang="en-US" sz="2400" dirty="0">
              <a:solidFill>
                <a:schemeClr val="bg1"/>
              </a:solidFill>
            </a:endParaRPr>
          </a:p>
        </p:txBody>
      </p:sp>
      <p:cxnSp>
        <p:nvCxnSpPr>
          <p:cNvPr id="71" name="Straight Connector 70"/>
          <p:cNvCxnSpPr/>
          <p:nvPr/>
        </p:nvCxnSpPr>
        <p:spPr>
          <a:xfrm rot="16200000" flipH="1">
            <a:off x="2484346" y="4554221"/>
            <a:ext cx="1465394" cy="478928"/>
          </a:xfrm>
          <a:prstGeom prst="line">
            <a:avLst/>
          </a:prstGeom>
          <a:ln w="6350">
            <a:solidFill>
              <a:schemeClr val="tx1">
                <a:lumMod val="50000"/>
              </a:schemeClr>
            </a:solidFill>
            <a:headEnd type="stealth" w="med" len="lg"/>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566704" y="2478924"/>
            <a:ext cx="986496" cy="430887"/>
          </a:xfrm>
          <a:prstGeom prst="rect">
            <a:avLst/>
          </a:prstGeom>
          <a:noFill/>
        </p:spPr>
        <p:txBody>
          <a:bodyPr wrap="square" rtlCol="0">
            <a:spAutoFit/>
          </a:bodyPr>
          <a:lstStyle/>
          <a:p>
            <a:pPr algn="ctr"/>
            <a:r>
              <a:rPr lang="en-US" sz="2200" dirty="0" smtClean="0">
                <a:solidFill>
                  <a:schemeClr val="bg1"/>
                </a:solidFill>
              </a:rPr>
              <a:t>global</a:t>
            </a:r>
          </a:p>
        </p:txBody>
      </p:sp>
      <p:sp>
        <p:nvSpPr>
          <p:cNvPr id="108" name="Sun 107"/>
          <p:cNvSpPr/>
          <p:nvPr/>
        </p:nvSpPr>
        <p:spPr>
          <a:xfrm>
            <a:off x="5907062" y="2842777"/>
            <a:ext cx="373679" cy="373679"/>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9" name="TextBox 78"/>
          <p:cNvSpPr txBox="1"/>
          <p:nvPr/>
        </p:nvSpPr>
        <p:spPr>
          <a:xfrm>
            <a:off x="2362200" y="3505200"/>
            <a:ext cx="1263797" cy="430887"/>
          </a:xfrm>
          <a:prstGeom prst="rect">
            <a:avLst/>
          </a:prstGeom>
          <a:noFill/>
        </p:spPr>
        <p:txBody>
          <a:bodyPr wrap="square" rtlCol="0">
            <a:spAutoFit/>
          </a:bodyPr>
          <a:lstStyle/>
          <a:p>
            <a:pPr algn="ctr"/>
            <a:r>
              <a:rPr lang="en-US" sz="2200" dirty="0" smtClean="0">
                <a:solidFill>
                  <a:schemeClr val="bg1"/>
                </a:solidFill>
              </a:rPr>
              <a:t>local</a:t>
            </a:r>
          </a:p>
        </p:txBody>
      </p:sp>
      <p:cxnSp>
        <p:nvCxnSpPr>
          <p:cNvPr id="68" name="Straight Connector 67"/>
          <p:cNvCxnSpPr/>
          <p:nvPr/>
        </p:nvCxnSpPr>
        <p:spPr>
          <a:xfrm flipV="1">
            <a:off x="2977582" y="3052763"/>
            <a:ext cx="3037456" cy="1008227"/>
          </a:xfrm>
          <a:prstGeom prst="line">
            <a:avLst/>
          </a:prstGeom>
          <a:ln w="6350">
            <a:solidFill>
              <a:schemeClr val="tx1">
                <a:lumMod val="50000"/>
              </a:schemeClr>
            </a:solidFill>
            <a:headEnd type="none"/>
            <a:tailEnd type="stealth"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 name="Sun 80"/>
          <p:cNvSpPr/>
          <p:nvPr/>
        </p:nvSpPr>
        <p:spPr>
          <a:xfrm>
            <a:off x="2799812" y="3878179"/>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Sun 38"/>
          <p:cNvSpPr/>
          <p:nvPr/>
        </p:nvSpPr>
        <p:spPr>
          <a:xfrm>
            <a:off x="2799549" y="3878484"/>
            <a:ext cx="373679" cy="373679"/>
          </a:xfrm>
          <a:prstGeom prst="sun">
            <a:avLst>
              <a:gd name="adj" fmla="val 34166"/>
            </a:avLst>
          </a:prstGeom>
          <a:solidFill>
            <a:schemeClr val="bg2">
              <a:lumMod val="75000"/>
            </a:schemeClr>
          </a:solidFill>
          <a:ln w="635">
            <a:solidFill>
              <a:srgbClr val="FF0000"/>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500"/>
                                        <p:tgtEl>
                                          <p:spTgt spid="8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3"/>
                                        </p:tgtEl>
                                      </p:cBhvr>
                                    </p:animEffect>
                                    <p:set>
                                      <p:cBhvr>
                                        <p:cTn id="47" dur="1" fill="hold">
                                          <p:stCondLst>
                                            <p:cond delay="499"/>
                                          </p:stCondLst>
                                        </p:cTn>
                                        <p:tgtEl>
                                          <p:spTgt spid="8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4"/>
                                        </p:tgtEl>
                                      </p:cBhvr>
                                    </p:animEffect>
                                    <p:set>
                                      <p:cBhvr>
                                        <p:cTn id="50" dur="1" fill="hold">
                                          <p:stCondLst>
                                            <p:cond delay="499"/>
                                          </p:stCondLst>
                                        </p:cTn>
                                        <p:tgtEl>
                                          <p:spTgt spid="8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5"/>
                                        </p:tgtEl>
                                      </p:cBhvr>
                                    </p:animEffect>
                                    <p:set>
                                      <p:cBhvr>
                                        <p:cTn id="53" dur="1" fill="hold">
                                          <p:stCondLst>
                                            <p:cond delay="499"/>
                                          </p:stCondLst>
                                        </p:cTn>
                                        <p:tgtEl>
                                          <p:spTgt spid="8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6"/>
                                        </p:tgtEl>
                                      </p:cBhvr>
                                    </p:animEffect>
                                    <p:set>
                                      <p:cBhvr>
                                        <p:cTn id="56" dur="1" fill="hold">
                                          <p:stCondLst>
                                            <p:cond delay="499"/>
                                          </p:stCondLst>
                                        </p:cTn>
                                        <p:tgtEl>
                                          <p:spTgt spid="8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7"/>
                                        </p:tgtEl>
                                      </p:cBhvr>
                                    </p:animEffect>
                                    <p:set>
                                      <p:cBhvr>
                                        <p:cTn id="59" dur="1" fill="hold">
                                          <p:stCondLst>
                                            <p:cond delay="499"/>
                                          </p:stCondLst>
                                        </p:cTn>
                                        <p:tgtEl>
                                          <p:spTgt spid="8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8"/>
                                        </p:tgtEl>
                                      </p:cBhvr>
                                    </p:animEffect>
                                    <p:set>
                                      <p:cBhvr>
                                        <p:cTn id="62" dur="1" fill="hold">
                                          <p:stCondLst>
                                            <p:cond delay="499"/>
                                          </p:stCondLst>
                                        </p:cTn>
                                        <p:tgtEl>
                                          <p:spTgt spid="8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9"/>
                                        </p:tgtEl>
                                      </p:cBhvr>
                                    </p:animEffect>
                                    <p:set>
                                      <p:cBhvr>
                                        <p:cTn id="65" dur="1" fill="hold">
                                          <p:stCondLst>
                                            <p:cond delay="499"/>
                                          </p:stCondLst>
                                        </p:cTn>
                                        <p:tgtEl>
                                          <p:spTgt spid="8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0"/>
                                        </p:tgtEl>
                                      </p:cBhvr>
                                    </p:animEffect>
                                    <p:set>
                                      <p:cBhvr>
                                        <p:cTn id="68" dur="1" fill="hold">
                                          <p:stCondLst>
                                            <p:cond delay="499"/>
                                          </p:stCondLst>
                                        </p:cTn>
                                        <p:tgtEl>
                                          <p:spTgt spid="9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1"/>
                                        </p:tgtEl>
                                      </p:cBhvr>
                                    </p:animEffect>
                                    <p:set>
                                      <p:cBhvr>
                                        <p:cTn id="71" dur="1" fill="hold">
                                          <p:stCondLst>
                                            <p:cond delay="499"/>
                                          </p:stCondLst>
                                        </p:cTn>
                                        <p:tgtEl>
                                          <p:spTgt spid="9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childTnLst>
                          </p:cTn>
                        </p:par>
                        <p:par>
                          <p:cTn id="75" fill="hold">
                            <p:stCondLst>
                              <p:cond delay="500"/>
                            </p:stCondLst>
                            <p:childTnLst>
                              <p:par>
                                <p:cTn id="76" presetID="10" presetClass="exit" presetSubtype="0" fill="hold" grpId="0" nodeType="afterEffect">
                                  <p:stCondLst>
                                    <p:cond delay="0"/>
                                  </p:stCondLst>
                                  <p:childTnLst>
                                    <p:animEffect transition="out" filter="fade">
                                      <p:cBhvr>
                                        <p:cTn id="77" dur="500"/>
                                        <p:tgtEl>
                                          <p:spTgt spid="78"/>
                                        </p:tgtEl>
                                      </p:cBhvr>
                                    </p:animEffect>
                                    <p:set>
                                      <p:cBhvr>
                                        <p:cTn id="78" dur="1" fill="hold">
                                          <p:stCondLst>
                                            <p:cond delay="499"/>
                                          </p:stCondLst>
                                        </p:cTn>
                                        <p:tgtEl>
                                          <p:spTgt spid="78"/>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77"/>
                                        </p:tgtEl>
                                      </p:cBhvr>
                                    </p:animEffect>
                                    <p:set>
                                      <p:cBhvr>
                                        <p:cTn id="81" dur="1" fill="hold">
                                          <p:stCondLst>
                                            <p:cond delay="499"/>
                                          </p:stCondLst>
                                        </p:cTn>
                                        <p:tgtEl>
                                          <p:spTgt spid="77"/>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73"/>
                                        </p:tgtEl>
                                      </p:cBhvr>
                                    </p:animEffect>
                                    <p:set>
                                      <p:cBhvr>
                                        <p:cTn id="84" dur="1" fill="hold">
                                          <p:stCondLst>
                                            <p:cond delay="499"/>
                                          </p:stCondLst>
                                        </p:cTn>
                                        <p:tgtEl>
                                          <p:spTgt spid="73"/>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72"/>
                                        </p:tgtEl>
                                      </p:cBhvr>
                                    </p:animEffect>
                                    <p:set>
                                      <p:cBhvr>
                                        <p:cTn id="87" dur="1" fill="hold">
                                          <p:stCondLst>
                                            <p:cond delay="499"/>
                                          </p:stCondLst>
                                        </p:cTn>
                                        <p:tgtEl>
                                          <p:spTgt spid="72"/>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70"/>
                                        </p:tgtEl>
                                      </p:cBhvr>
                                    </p:animEffect>
                                    <p:set>
                                      <p:cBhvr>
                                        <p:cTn id="90" dur="1" fill="hold">
                                          <p:stCondLst>
                                            <p:cond delay="499"/>
                                          </p:stCondLst>
                                        </p:cTn>
                                        <p:tgtEl>
                                          <p:spTgt spid="70"/>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69"/>
                                        </p:tgtEl>
                                      </p:cBhvr>
                                    </p:animEffect>
                                    <p:set>
                                      <p:cBhvr>
                                        <p:cTn id="93" dur="1" fill="hold">
                                          <p:stCondLst>
                                            <p:cond delay="499"/>
                                          </p:stCondLst>
                                        </p:cTn>
                                        <p:tgtEl>
                                          <p:spTgt spid="69"/>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105"/>
                                        </p:tgtEl>
                                        <p:attrNameLst>
                                          <p:attrName>style.visibility</p:attrName>
                                        </p:attrNameLst>
                                      </p:cBhvr>
                                      <p:to>
                                        <p:strVal val="visible"/>
                                      </p:to>
                                    </p:set>
                                    <p:animEffect transition="in" filter="fade">
                                      <p:cBhvr>
                                        <p:cTn id="96" dur="500"/>
                                        <p:tgtEl>
                                          <p:spTgt spid="105"/>
                                        </p:tgtEl>
                                      </p:cBhvr>
                                    </p:animEffect>
                                  </p:childTnLst>
                                </p:cTn>
                              </p:par>
                              <p:par>
                                <p:cTn id="97" presetID="10" presetClass="entr" presetSubtype="0" fill="hold" grpId="0" nodeType="withEffect">
                                  <p:stCondLst>
                                    <p:cond delay="200"/>
                                  </p:stCondLst>
                                  <p:childTnLst>
                                    <p:set>
                                      <p:cBhvr>
                                        <p:cTn id="98" dur="1" fill="hold">
                                          <p:stCondLst>
                                            <p:cond delay="0"/>
                                          </p:stCondLst>
                                        </p:cTn>
                                        <p:tgtEl>
                                          <p:spTgt spid="104"/>
                                        </p:tgtEl>
                                        <p:attrNameLst>
                                          <p:attrName>style.visibility</p:attrName>
                                        </p:attrNameLst>
                                      </p:cBhvr>
                                      <p:to>
                                        <p:strVal val="visible"/>
                                      </p:to>
                                    </p:set>
                                    <p:animEffect transition="in" filter="fade">
                                      <p:cBhvr>
                                        <p:cTn id="99" dur="500"/>
                                        <p:tgtEl>
                                          <p:spTgt spid="10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fade">
                                      <p:cBhvr>
                                        <p:cTn id="105" dur="500"/>
                                        <p:tgtEl>
                                          <p:spTgt spid="10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500"/>
                                        <p:tgtEl>
                                          <p:spTgt spid="10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animEffect transition="in" filter="fade">
                                      <p:cBhvr>
                                        <p:cTn id="111" dur="500"/>
                                        <p:tgtEl>
                                          <p:spTgt spid="10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animEffect transition="in" filter="fade">
                                      <p:cBhvr>
                                        <p:cTn id="114" dur="500"/>
                                        <p:tgtEl>
                                          <p:spTgt spid="10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fade">
                                      <p:cBhvr>
                                        <p:cTn id="11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92" grpId="0"/>
      <p:bldP spid="69" grpId="0" animBg="1"/>
      <p:bldP spid="70" grpId="0" animBg="1"/>
      <p:bldP spid="72" grpId="0" animBg="1"/>
      <p:bldP spid="73"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3" grpId="0" animBg="1"/>
      <p:bldP spid="99" grpId="0" animBg="1"/>
      <p:bldP spid="100" grpId="0" animBg="1"/>
      <p:bldP spid="101" grpId="0" animBg="1"/>
      <p:bldP spid="102" grpId="0" animBg="1"/>
      <p:bldP spid="103" grpId="0" animBg="1"/>
      <p:bldP spid="105" grpId="0" animBg="1"/>
      <p:bldP spid="104" grpId="0"/>
      <p:bldP spid="39" grpId="0" animBg="1"/>
      <p:bldP spid="3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5"/>
            <a:ext cx="8229600" cy="638175"/>
          </a:xfrm>
        </p:spPr>
        <p:txBody>
          <a:bodyPr/>
          <a:lstStyle/>
          <a:p>
            <a:r>
              <a:rPr lang="en-US" dirty="0" smtClean="0"/>
              <a:t>Our approach</a:t>
            </a: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pPr lvl="1"/>
            <a:endParaRPr lang="en-US" sz="2100" i="1" dirty="0" smtClean="0">
              <a:solidFill>
                <a:schemeClr val="bg2">
                  <a:lumMod val="60000"/>
                  <a:lumOff val="40000"/>
                </a:schemeClr>
              </a:solidFill>
            </a:endParaRPr>
          </a:p>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25</a:t>
            </a:fld>
            <a:endParaRPr lang="en-US" dirty="0">
              <a:solidFill>
                <a:srgbClr val="FFFFFF"/>
              </a:solidFill>
            </a:endParaRPr>
          </a:p>
        </p:txBody>
      </p:sp>
      <p:sp>
        <p:nvSpPr>
          <p:cNvPr id="4" name="Title 3"/>
          <p:cNvSpPr>
            <a:spLocks noGrp="1"/>
          </p:cNvSpPr>
          <p:nvPr>
            <p:ph type="title"/>
          </p:nvPr>
        </p:nvSpPr>
        <p:spPr/>
        <p:txBody>
          <a:bodyPr/>
          <a:lstStyle/>
          <a:p>
            <a:r>
              <a:rPr lang="en-US" dirty="0" smtClean="0"/>
              <a:t>Local lights – technical solution</a:t>
            </a:r>
            <a:endParaRPr lang="en-US" dirty="0"/>
          </a:p>
        </p:txBody>
      </p:sp>
      <p:sp>
        <p:nvSpPr>
          <p:cNvPr id="124" name="TextBox 123"/>
          <p:cNvSpPr txBox="1"/>
          <p:nvPr/>
        </p:nvSpPr>
        <p:spPr>
          <a:xfrm>
            <a:off x="454224" y="4953000"/>
            <a:ext cx="2066591" cy="892552"/>
          </a:xfrm>
          <a:prstGeom prst="rect">
            <a:avLst/>
          </a:prstGeom>
          <a:noFill/>
        </p:spPr>
        <p:txBody>
          <a:bodyPr wrap="none" rtlCol="0">
            <a:spAutoFit/>
          </a:bodyPr>
          <a:lstStyle/>
          <a:p>
            <a:pPr algn="r"/>
            <a:r>
              <a:rPr lang="en-US" sz="2800" b="1" dirty="0" smtClean="0"/>
              <a:t>One-sample</a:t>
            </a:r>
          </a:p>
          <a:p>
            <a:pPr algn="r"/>
            <a:r>
              <a:rPr lang="en-US" sz="2400" dirty="0" smtClean="0"/>
              <a:t>visibility</a:t>
            </a:r>
            <a:endParaRPr lang="en-US" sz="2400" dirty="0"/>
          </a:p>
        </p:txBody>
      </p:sp>
      <p:grpSp>
        <p:nvGrpSpPr>
          <p:cNvPr id="69" name="Group 68"/>
          <p:cNvGrpSpPr/>
          <p:nvPr/>
        </p:nvGrpSpPr>
        <p:grpSpPr>
          <a:xfrm>
            <a:off x="2552700" y="1828800"/>
            <a:ext cx="4038600" cy="4038600"/>
            <a:chOff x="1441450" y="1495425"/>
            <a:chExt cx="4621213" cy="4621213"/>
          </a:xfrm>
        </p:grpSpPr>
        <p:sp>
          <p:nvSpPr>
            <p:cNvPr id="70"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72"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Sun 94"/>
          <p:cNvSpPr/>
          <p:nvPr/>
        </p:nvSpPr>
        <p:spPr>
          <a:xfrm>
            <a:off x="4182577" y="1984130"/>
            <a:ext cx="621323" cy="621323"/>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7" name="Oval 96"/>
          <p:cNvSpPr/>
          <p:nvPr/>
        </p:nvSpPr>
        <p:spPr bwMode="auto">
          <a:xfrm>
            <a:off x="3291457" y="54689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4" name="Oval 103"/>
          <p:cNvSpPr/>
          <p:nvPr/>
        </p:nvSpPr>
        <p:spPr bwMode="auto">
          <a:xfrm>
            <a:off x="3616471" y="54689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5" name="Oval 104"/>
          <p:cNvSpPr/>
          <p:nvPr/>
        </p:nvSpPr>
        <p:spPr bwMode="auto">
          <a:xfrm>
            <a:off x="3291457" y="5273948"/>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6" name="Oval 105"/>
          <p:cNvSpPr/>
          <p:nvPr/>
        </p:nvSpPr>
        <p:spPr bwMode="auto">
          <a:xfrm>
            <a:off x="3616471" y="5273948"/>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7" name="Rectangle 106"/>
          <p:cNvSpPr/>
          <p:nvPr/>
        </p:nvSpPr>
        <p:spPr bwMode="auto">
          <a:xfrm>
            <a:off x="3253539" y="5013936"/>
            <a:ext cx="1048170" cy="617526"/>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8" name="Oval 107"/>
          <p:cNvSpPr/>
          <p:nvPr/>
        </p:nvSpPr>
        <p:spPr bwMode="auto">
          <a:xfrm>
            <a:off x="3941485" y="54689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0" name="Oval 109"/>
          <p:cNvSpPr/>
          <p:nvPr/>
        </p:nvSpPr>
        <p:spPr bwMode="auto">
          <a:xfrm>
            <a:off x="3616471" y="5078939"/>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2" name="Oval 111"/>
          <p:cNvSpPr/>
          <p:nvPr/>
        </p:nvSpPr>
        <p:spPr bwMode="auto">
          <a:xfrm>
            <a:off x="3941485" y="5078939"/>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4" name="Oval 113"/>
          <p:cNvSpPr/>
          <p:nvPr/>
        </p:nvSpPr>
        <p:spPr bwMode="auto">
          <a:xfrm>
            <a:off x="3291457" y="5078939"/>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6" name="Oval 115"/>
          <p:cNvSpPr/>
          <p:nvPr/>
        </p:nvSpPr>
        <p:spPr bwMode="auto">
          <a:xfrm>
            <a:off x="3941485" y="5273948"/>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17" name="Straight Connector 116"/>
          <p:cNvCxnSpPr/>
          <p:nvPr/>
        </p:nvCxnSpPr>
        <p:spPr>
          <a:xfrm rot="16200000" flipH="1">
            <a:off x="2484656" y="4553817"/>
            <a:ext cx="1465176" cy="47885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2580489" y="4457350"/>
            <a:ext cx="1263494" cy="467210"/>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flipH="1">
            <a:off x="2677998" y="4367973"/>
            <a:ext cx="1068483" cy="459083"/>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462" y="4410629"/>
            <a:ext cx="1466627" cy="780036"/>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H="1">
            <a:off x="2814094" y="4235934"/>
            <a:ext cx="1458500" cy="1121298"/>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flipH="1">
            <a:off x="2749091" y="4300936"/>
            <a:ext cx="1259431" cy="792224"/>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2838469" y="4207496"/>
            <a:ext cx="1076612" cy="788161"/>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86757" y="4063271"/>
            <a:ext cx="1100987" cy="1068486"/>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2905507" y="4140463"/>
            <a:ext cx="1263491" cy="1109111"/>
          </a:xfrm>
          <a:prstGeom prst="line">
            <a:avLst/>
          </a:prstGeom>
          <a:ln w="6350">
            <a:solidFill>
              <a:schemeClr val="tx1">
                <a:lumMod val="50000"/>
              </a:schemeClr>
            </a:solidFill>
            <a:prstDash val="dashDot"/>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2480594" y="4553817"/>
            <a:ext cx="1465176" cy="478857"/>
          </a:xfrm>
          <a:prstGeom prst="line">
            <a:avLst/>
          </a:prstGeom>
          <a:ln w="38100">
            <a:solidFill>
              <a:srgbClr val="25E70B"/>
            </a:solidFill>
            <a:headEnd type="stealth" w="med" len="lg"/>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566555" y="2478828"/>
            <a:ext cx="986645" cy="430887"/>
          </a:xfrm>
          <a:prstGeom prst="rect">
            <a:avLst/>
          </a:prstGeom>
          <a:noFill/>
        </p:spPr>
        <p:txBody>
          <a:bodyPr wrap="square" rtlCol="0">
            <a:spAutoFit/>
          </a:bodyPr>
          <a:lstStyle/>
          <a:p>
            <a:pPr algn="ctr"/>
            <a:r>
              <a:rPr lang="en-US" sz="2200" dirty="0" smtClean="0">
                <a:solidFill>
                  <a:schemeClr val="bg1"/>
                </a:solidFill>
              </a:rPr>
              <a:t>global</a:t>
            </a:r>
          </a:p>
        </p:txBody>
      </p:sp>
      <p:sp>
        <p:nvSpPr>
          <p:cNvPr id="141" name="Sun 140"/>
          <p:cNvSpPr/>
          <p:nvPr/>
        </p:nvSpPr>
        <p:spPr>
          <a:xfrm>
            <a:off x="5906863" y="2842627"/>
            <a:ext cx="373624" cy="373624"/>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42" name="Straight Connector 141"/>
          <p:cNvCxnSpPr/>
          <p:nvPr/>
        </p:nvCxnSpPr>
        <p:spPr>
          <a:xfrm flipV="1">
            <a:off x="3448548" y="4271821"/>
            <a:ext cx="1847162" cy="1240470"/>
          </a:xfrm>
          <a:prstGeom prst="line">
            <a:avLst/>
          </a:prstGeom>
          <a:ln w="6350">
            <a:solidFill>
              <a:schemeClr val="tx1">
                <a:lumMod val="50000"/>
              </a:schemeClr>
            </a:solidFill>
            <a:headEnd type="none" w="med" len="lg"/>
            <a:tailEnd type="stealth"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3" name="Sun 142"/>
          <p:cNvSpPr/>
          <p:nvPr/>
        </p:nvSpPr>
        <p:spPr>
          <a:xfrm>
            <a:off x="5101994" y="4100272"/>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4" name="Left Brace 143"/>
          <p:cNvSpPr/>
          <p:nvPr/>
        </p:nvSpPr>
        <p:spPr bwMode="auto">
          <a:xfrm rot="3344925" flipH="1">
            <a:off x="4604431" y="4364996"/>
            <a:ext cx="349810" cy="1002685"/>
          </a:xfrm>
          <a:prstGeom prst="leftBrace">
            <a:avLst>
              <a:gd name="adj1" fmla="val 55235"/>
              <a:gd name="adj2" fmla="val 49850"/>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6" name="Rectangle 145"/>
          <p:cNvSpPr/>
          <p:nvPr/>
        </p:nvSpPr>
        <p:spPr bwMode="auto">
          <a:xfrm>
            <a:off x="4775688" y="5041021"/>
            <a:ext cx="1015512" cy="521579"/>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9" name="TextBox 148"/>
          <p:cNvSpPr txBox="1"/>
          <p:nvPr/>
        </p:nvSpPr>
        <p:spPr>
          <a:xfrm flipH="1">
            <a:off x="4724398" y="5007114"/>
            <a:ext cx="1371601" cy="707886"/>
          </a:xfrm>
          <a:prstGeom prst="rect">
            <a:avLst/>
          </a:prstGeom>
          <a:noFill/>
        </p:spPr>
        <p:txBody>
          <a:bodyPr wrap="square" rtlCol="0">
            <a:spAutoFit/>
          </a:bodyPr>
          <a:lstStyle/>
          <a:p>
            <a:r>
              <a:rPr lang="en-US" sz="2000" dirty="0" smtClean="0">
                <a:solidFill>
                  <a:schemeClr val="bg1"/>
                </a:solidFill>
                <a:cs typeface="Times New Roman" pitchFamily="18" charset="0"/>
              </a:rPr>
              <a:t>Clamped</a:t>
            </a:r>
          </a:p>
          <a:p>
            <a:r>
              <a:rPr lang="en-US" sz="2000" dirty="0" smtClean="0">
                <a:solidFill>
                  <a:schemeClr val="bg1"/>
                </a:solidFill>
                <a:cs typeface="Times New Roman" pitchFamily="18" charset="0"/>
              </a:rPr>
              <a:t>energy = 0</a:t>
            </a:r>
            <a:endParaRPr lang="en-US" sz="2000" dirty="0">
              <a:solidFill>
                <a:schemeClr val="bg1"/>
              </a:solidFill>
              <a:cs typeface="Times New Roman" pitchFamily="18" charset="0"/>
            </a:endParaRPr>
          </a:p>
        </p:txBody>
      </p:sp>
      <p:cxnSp>
        <p:nvCxnSpPr>
          <p:cNvPr id="150" name="Straight Connector 149"/>
          <p:cNvCxnSpPr/>
          <p:nvPr/>
        </p:nvCxnSpPr>
        <p:spPr bwMode="auto">
          <a:xfrm rot="16200000" flipH="1">
            <a:off x="5116952" y="4109314"/>
            <a:ext cx="352098" cy="35209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51" name="Straight Connector 150"/>
          <p:cNvCxnSpPr/>
          <p:nvPr/>
        </p:nvCxnSpPr>
        <p:spPr bwMode="auto">
          <a:xfrm rot="5400000">
            <a:off x="5131849" y="4120148"/>
            <a:ext cx="312826" cy="312826"/>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52" name="Rectangle 151"/>
          <p:cNvSpPr/>
          <p:nvPr/>
        </p:nvSpPr>
        <p:spPr bwMode="auto">
          <a:xfrm>
            <a:off x="5486400" y="4191000"/>
            <a:ext cx="990599" cy="457199"/>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3" name="TextBox 152"/>
          <p:cNvSpPr txBox="1"/>
          <p:nvPr/>
        </p:nvSpPr>
        <p:spPr>
          <a:xfrm>
            <a:off x="5410200" y="4114800"/>
            <a:ext cx="1161921" cy="523220"/>
          </a:xfrm>
          <a:prstGeom prst="rect">
            <a:avLst/>
          </a:prstGeom>
          <a:noFill/>
        </p:spPr>
        <p:txBody>
          <a:bodyPr wrap="none" rtlCol="0">
            <a:spAutoFit/>
          </a:bodyPr>
          <a:lstStyle/>
          <a:p>
            <a:pPr algn="r"/>
            <a:r>
              <a:rPr lang="en-US" sz="2800" b="1" dirty="0" smtClean="0">
                <a:solidFill>
                  <a:schemeClr val="bg1"/>
                </a:solidFill>
              </a:rPr>
              <a:t>Reject</a:t>
            </a:r>
          </a:p>
        </p:txBody>
      </p:sp>
      <p:sp>
        <p:nvSpPr>
          <p:cNvPr id="156" name="TextBox 155"/>
          <p:cNvSpPr txBox="1"/>
          <p:nvPr/>
        </p:nvSpPr>
        <p:spPr>
          <a:xfrm>
            <a:off x="2362200" y="3505200"/>
            <a:ext cx="1263797" cy="430887"/>
          </a:xfrm>
          <a:prstGeom prst="rect">
            <a:avLst/>
          </a:prstGeom>
          <a:noFill/>
        </p:spPr>
        <p:txBody>
          <a:bodyPr wrap="square" rtlCol="0">
            <a:spAutoFit/>
          </a:bodyPr>
          <a:lstStyle/>
          <a:p>
            <a:pPr algn="ctr"/>
            <a:r>
              <a:rPr lang="en-US" sz="2200" dirty="0" smtClean="0">
                <a:solidFill>
                  <a:schemeClr val="bg1"/>
                </a:solidFill>
              </a:rPr>
              <a:t>local</a:t>
            </a:r>
          </a:p>
        </p:txBody>
      </p:sp>
      <p:cxnSp>
        <p:nvCxnSpPr>
          <p:cNvPr id="62" name="Straight Connector 61"/>
          <p:cNvCxnSpPr/>
          <p:nvPr/>
        </p:nvCxnSpPr>
        <p:spPr>
          <a:xfrm flipV="1">
            <a:off x="2977582" y="3052763"/>
            <a:ext cx="3037456" cy="1008227"/>
          </a:xfrm>
          <a:prstGeom prst="line">
            <a:avLst/>
          </a:prstGeom>
          <a:ln w="6350">
            <a:solidFill>
              <a:schemeClr val="tx1">
                <a:lumMod val="50000"/>
              </a:schemeClr>
            </a:solidFill>
            <a:headEnd type="none"/>
            <a:tailEnd type="stealth"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Sun 117"/>
          <p:cNvSpPr/>
          <p:nvPr/>
        </p:nvSpPr>
        <p:spPr>
          <a:xfrm>
            <a:off x="2799812" y="3878179"/>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TextBox 63"/>
          <p:cNvSpPr txBox="1"/>
          <p:nvPr/>
        </p:nvSpPr>
        <p:spPr>
          <a:xfrm>
            <a:off x="6629400" y="4191000"/>
            <a:ext cx="1887055" cy="830997"/>
          </a:xfrm>
          <a:prstGeom prst="rect">
            <a:avLst/>
          </a:prstGeom>
          <a:noFill/>
        </p:spPr>
        <p:txBody>
          <a:bodyPr wrap="none" rtlCol="0">
            <a:spAutoFit/>
          </a:bodyPr>
          <a:lstStyle/>
          <a:p>
            <a:r>
              <a:rPr lang="en-US" sz="2400" dirty="0" smtClean="0"/>
              <a:t>50-75%</a:t>
            </a:r>
          </a:p>
          <a:p>
            <a:r>
              <a:rPr lang="en-US" sz="2400" dirty="0" smtClean="0"/>
              <a:t>2-4x speedup</a:t>
            </a:r>
          </a:p>
        </p:txBody>
      </p:sp>
      <p:sp>
        <p:nvSpPr>
          <p:cNvPr id="65" name="Content Placeholder 1"/>
          <p:cNvSpPr txBox="1">
            <a:spLocks/>
          </p:cNvSpPr>
          <p:nvPr/>
        </p:nvSpPr>
        <p:spPr bwMode="auto">
          <a:xfrm>
            <a:off x="457200" y="5915024"/>
            <a:ext cx="8229600" cy="714376"/>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Key idea:</a:t>
            </a:r>
            <a:r>
              <a:rPr kumimoji="0" lang="en-US" sz="3200" b="0" i="0" u="none" strike="noStrike" kern="0" cap="none" spc="0" normalizeH="0" noProof="0" dirty="0" smtClean="0">
                <a:ln>
                  <a:noFill/>
                </a:ln>
                <a:solidFill>
                  <a:schemeClr val="tx1"/>
                </a:solidFill>
                <a:effectLst/>
                <a:uLnTx/>
                <a:uFillTx/>
                <a:latin typeface="+mn-lt"/>
                <a:ea typeface="+mn-ea"/>
                <a:cs typeface="+mn-cs"/>
              </a:rPr>
              <a:t> </a:t>
            </a:r>
            <a:r>
              <a:rPr lang="en-US" sz="3200" kern="0" dirty="0" smtClean="0">
                <a:solidFill>
                  <a:srgbClr val="FFC000"/>
                </a:solidFill>
              </a:rPr>
              <a:t>Tile visibility approximation</a:t>
            </a:r>
            <a:endParaRPr kumimoji="0" lang="en-US" sz="3200" b="0" i="0" u="none" strike="noStrike" kern="0" cap="none" spc="0" normalizeH="0" baseline="0" noProof="0" dirty="0" smtClean="0">
              <a:ln>
                <a:noFill/>
              </a:ln>
              <a:solidFill>
                <a:srgbClr val="FFC000"/>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500"/>
                                        <p:tgtEl>
                                          <p:spTgt spid="120"/>
                                        </p:tgtEl>
                                      </p:cBhvr>
                                    </p:animEffect>
                                  </p:childTnLst>
                                </p:cTn>
                              </p:par>
                              <p:par>
                                <p:cTn id="11" presetID="10"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par>
                                <p:cTn id="17" presetID="10"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par>
                                <p:cTn id="20" presetID="10" presetClass="entr" presetSubtype="0" fill="hold"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500"/>
                                        <p:tgtEl>
                                          <p:spTgt spid="122"/>
                                        </p:tgtEl>
                                      </p:cBhvr>
                                    </p:animEffect>
                                  </p:childTnLst>
                                </p:cTn>
                              </p:par>
                              <p:par>
                                <p:cTn id="23" presetID="10" presetClass="entr" presetSubtype="0"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par>
                                <p:cTn id="26" presetID="10" presetClass="entr" presetSubtype="0" fill="hold" nodeType="with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fade">
                                      <p:cBhvr>
                                        <p:cTn id="28" dur="500"/>
                                        <p:tgtEl>
                                          <p:spTgt spid="1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par>
                                <p:cTn id="34" presetID="10" presetClass="entr" presetSubtype="0" fill="hold" nodeType="with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fade">
                                      <p:cBhvr>
                                        <p:cTn id="36" dur="500"/>
                                        <p:tgtEl>
                                          <p:spTgt spid="1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5">
                                            <p:txEl>
                                              <p:pRg st="0" end="0"/>
                                            </p:txEl>
                                          </p:spTgt>
                                        </p:tgtEl>
                                        <p:attrNameLst>
                                          <p:attrName>style.visibility</p:attrName>
                                        </p:attrNameLst>
                                      </p:cBhvr>
                                      <p:to>
                                        <p:strVal val="visible"/>
                                      </p:to>
                                    </p:set>
                                    <p:animEffect transition="in" filter="fade">
                                      <p:cBhvr>
                                        <p:cTn id="41" dur="500"/>
                                        <p:tgtEl>
                                          <p:spTgt spid="6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wipe(left)">
                                      <p:cBhvr>
                                        <p:cTn id="46" dur="500"/>
                                        <p:tgtEl>
                                          <p:spTgt spid="14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animEffect transition="in" filter="fade">
                                      <p:cBhvr>
                                        <p:cTn id="50" dur="500"/>
                                        <p:tgtEl>
                                          <p:spTgt spid="14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500"/>
                                        <p:tgtEl>
                                          <p:spTgt spid="1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fade">
                                      <p:cBhvr>
                                        <p:cTn id="57" dur="500"/>
                                        <p:tgtEl>
                                          <p:spTgt spid="146"/>
                                        </p:tgtEl>
                                      </p:cBhvr>
                                    </p:animEffect>
                                  </p:childTnLst>
                                </p:cTn>
                              </p:par>
                              <p:par>
                                <p:cTn id="58" presetID="10" presetClass="entr" presetSubtype="0" fill="hold" grpId="0" nodeType="withEffect">
                                  <p:stCondLst>
                                    <p:cond delay="200"/>
                                  </p:stCondLst>
                                  <p:childTnLst>
                                    <p:set>
                                      <p:cBhvr>
                                        <p:cTn id="59" dur="1" fill="hold">
                                          <p:stCondLst>
                                            <p:cond delay="0"/>
                                          </p:stCondLst>
                                        </p:cTn>
                                        <p:tgtEl>
                                          <p:spTgt spid="149"/>
                                        </p:tgtEl>
                                        <p:attrNameLst>
                                          <p:attrName>style.visibility</p:attrName>
                                        </p:attrNameLst>
                                      </p:cBhvr>
                                      <p:to>
                                        <p:strVal val="visible"/>
                                      </p:to>
                                    </p:set>
                                    <p:animEffect transition="in" filter="fade">
                                      <p:cBhvr>
                                        <p:cTn id="60" dur="500"/>
                                        <p:tgtEl>
                                          <p:spTgt spid="149"/>
                                        </p:tgtEl>
                                      </p:cBhvr>
                                    </p:animEffect>
                                  </p:childTnLst>
                                </p:cTn>
                              </p:par>
                            </p:childTnLst>
                          </p:cTn>
                        </p:par>
                        <p:par>
                          <p:cTn id="61" fill="hold">
                            <p:stCondLst>
                              <p:cond delay="1700"/>
                            </p:stCondLst>
                            <p:childTnLst>
                              <p:par>
                                <p:cTn id="62" presetID="10" presetClass="entr" presetSubtype="0" fill="hold" grpId="0" nodeType="after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fade">
                                      <p:cBhvr>
                                        <p:cTn id="64" dur="500"/>
                                        <p:tgtEl>
                                          <p:spTgt spid="152"/>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153"/>
                                        </p:tgtEl>
                                        <p:attrNameLst>
                                          <p:attrName>style.visibility</p:attrName>
                                        </p:attrNameLst>
                                      </p:cBhvr>
                                      <p:to>
                                        <p:strVal val="visible"/>
                                      </p:to>
                                    </p:set>
                                    <p:animEffect transition="in" filter="fade">
                                      <p:cBhvr>
                                        <p:cTn id="67" dur="500"/>
                                        <p:tgtEl>
                                          <p:spTgt spid="153"/>
                                        </p:tgtEl>
                                      </p:cBhvr>
                                    </p:animEffect>
                                  </p:childTnLst>
                                </p:cTn>
                              </p:par>
                              <p:par>
                                <p:cTn id="68" presetID="10" presetClass="entr" presetSubtype="0" fill="hold"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fade">
                                      <p:cBhvr>
                                        <p:cTn id="70" dur="500"/>
                                        <p:tgtEl>
                                          <p:spTgt spid="150"/>
                                        </p:tgtEl>
                                      </p:cBhvr>
                                    </p:animEffect>
                                  </p:childTnLst>
                                </p:cTn>
                              </p:par>
                              <p:par>
                                <p:cTn id="71" presetID="10" presetClass="entr" presetSubtype="0" fill="hold" nodeType="withEffect">
                                  <p:stCondLst>
                                    <p:cond delay="0"/>
                                  </p:stCondLst>
                                  <p:childTnLst>
                                    <p:set>
                                      <p:cBhvr>
                                        <p:cTn id="72" dur="1" fill="hold">
                                          <p:stCondLst>
                                            <p:cond delay="0"/>
                                          </p:stCondLst>
                                        </p:cTn>
                                        <p:tgtEl>
                                          <p:spTgt spid="151"/>
                                        </p:tgtEl>
                                        <p:attrNameLst>
                                          <p:attrName>style.visibility</p:attrName>
                                        </p:attrNameLst>
                                      </p:cBhvr>
                                      <p:to>
                                        <p:strVal val="visible"/>
                                      </p:to>
                                    </p:set>
                                    <p:animEffect transition="in" filter="fade">
                                      <p:cBhvr>
                                        <p:cTn id="73" dur="500"/>
                                        <p:tgtEl>
                                          <p:spTgt spid="151"/>
                                        </p:tgtEl>
                                      </p:cBhvr>
                                    </p:animEffect>
                                  </p:childTnLst>
                                </p:cTn>
                              </p:par>
                              <p:par>
                                <p:cTn id="74" presetID="10" presetClass="entr" presetSubtype="0" fill="hold" grpId="0" nodeType="withEffect">
                                  <p:stCondLst>
                                    <p:cond delay="20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43" grpId="0" animBg="1"/>
      <p:bldP spid="144" grpId="0" animBg="1"/>
      <p:bldP spid="146" grpId="0" animBg="1"/>
      <p:bldP spid="149" grpId="0"/>
      <p:bldP spid="152" grpId="0" animBg="1"/>
      <p:bldP spid="153" grpId="0"/>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26</a:t>
            </a:fld>
            <a:endParaRPr lang="en-US" dirty="0">
              <a:solidFill>
                <a:srgbClr val="FFFFFF"/>
              </a:solidFill>
            </a:endParaRPr>
          </a:p>
        </p:txBody>
      </p:sp>
      <p:sp>
        <p:nvSpPr>
          <p:cNvPr id="4" name="Title 3"/>
          <p:cNvSpPr>
            <a:spLocks noGrp="1"/>
          </p:cNvSpPr>
          <p:nvPr>
            <p:ph type="title"/>
          </p:nvPr>
        </p:nvSpPr>
        <p:spPr/>
        <p:txBody>
          <a:bodyPr/>
          <a:lstStyle/>
          <a:p>
            <a:r>
              <a:rPr lang="en-US" dirty="0" smtClean="0"/>
              <a:t>The complete local solution</a:t>
            </a:r>
            <a:endParaRPr lang="en-US" dirty="0"/>
          </a:p>
        </p:txBody>
      </p:sp>
      <p:sp>
        <p:nvSpPr>
          <p:cNvPr id="108" name="Right Arrow 107"/>
          <p:cNvSpPr/>
          <p:nvPr/>
        </p:nvSpPr>
        <p:spPr bwMode="auto">
          <a:xfrm>
            <a:off x="3048000" y="26670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0" name="Right Arrow 349"/>
          <p:cNvSpPr/>
          <p:nvPr/>
        </p:nvSpPr>
        <p:spPr bwMode="auto">
          <a:xfrm>
            <a:off x="5562600" y="25908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1" name="Right Arrow 350"/>
          <p:cNvSpPr/>
          <p:nvPr/>
        </p:nvSpPr>
        <p:spPr bwMode="auto">
          <a:xfrm>
            <a:off x="8153400" y="25908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2" name="Right Arrow 351"/>
          <p:cNvSpPr/>
          <p:nvPr/>
        </p:nvSpPr>
        <p:spPr bwMode="auto">
          <a:xfrm>
            <a:off x="3048000" y="55626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432" name="Group 431"/>
          <p:cNvGrpSpPr/>
          <p:nvPr/>
        </p:nvGrpSpPr>
        <p:grpSpPr>
          <a:xfrm>
            <a:off x="3505200" y="3962400"/>
            <a:ext cx="1923026" cy="2590800"/>
            <a:chOff x="3581400" y="3657600"/>
            <a:chExt cx="1923026" cy="2590800"/>
          </a:xfrm>
        </p:grpSpPr>
        <p:pic>
          <p:nvPicPr>
            <p:cNvPr id="433" name="Picture 5" descr="C:\Users\Milos\code\projects\render2010\paper\fig\system\local.png"/>
            <p:cNvPicPr>
              <a:picLocks noChangeAspect="1" noChangeArrowheads="1"/>
            </p:cNvPicPr>
            <p:nvPr/>
          </p:nvPicPr>
          <p:blipFill>
            <a:blip r:embed="rId3" cstate="print"/>
            <a:stretch>
              <a:fillRect/>
            </a:stretch>
          </p:blipFill>
          <p:spPr bwMode="auto">
            <a:xfrm>
              <a:off x="3657600" y="4419600"/>
              <a:ext cx="1828800" cy="182880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434" name="TextBox 260"/>
            <p:cNvSpPr txBox="1"/>
            <p:nvPr/>
          </p:nvSpPr>
          <p:spPr>
            <a:xfrm>
              <a:off x="3581400" y="3657600"/>
              <a:ext cx="1923026" cy="738664"/>
            </a:xfrm>
            <a:prstGeom prst="rect">
              <a:avLst/>
            </a:prstGeom>
            <a:noFill/>
          </p:spPr>
          <p:txBody>
            <a:bodyPr wrap="none" rtlCol="0" anchor="ctr" anchorCtr="1">
              <a:spAutoFit/>
            </a:bodyPr>
            <a:lstStyle/>
            <a:p>
              <a:pPr algn="ctr"/>
              <a:r>
                <a:rPr lang="en-US" sz="2100" dirty="0" smtClean="0"/>
                <a:t>Local solution</a:t>
              </a:r>
            </a:p>
            <a:p>
              <a:pPr algn="ctr"/>
              <a:r>
                <a:rPr lang="en-US" sz="2100" dirty="0" smtClean="0"/>
                <a:t>(compensation)</a:t>
              </a:r>
            </a:p>
          </p:txBody>
        </p:sp>
      </p:grpSp>
      <p:grpSp>
        <p:nvGrpSpPr>
          <p:cNvPr id="555" name="Group 554"/>
          <p:cNvGrpSpPr/>
          <p:nvPr/>
        </p:nvGrpSpPr>
        <p:grpSpPr>
          <a:xfrm>
            <a:off x="1066800" y="990600"/>
            <a:ext cx="1853392" cy="2587200"/>
            <a:chOff x="228600" y="990600"/>
            <a:chExt cx="1853392" cy="2587200"/>
          </a:xfrm>
        </p:grpSpPr>
        <p:sp>
          <p:nvSpPr>
            <p:cNvPr id="235" name="TextBox 260"/>
            <p:cNvSpPr txBox="1"/>
            <p:nvPr/>
          </p:nvSpPr>
          <p:spPr>
            <a:xfrm>
              <a:off x="228600" y="990600"/>
              <a:ext cx="1853392" cy="738664"/>
            </a:xfrm>
            <a:prstGeom prst="rect">
              <a:avLst/>
            </a:prstGeom>
            <a:noFill/>
          </p:spPr>
          <p:txBody>
            <a:bodyPr wrap="none" rtlCol="0" anchor="ctr" anchorCtr="1">
              <a:spAutoFit/>
            </a:bodyPr>
            <a:lstStyle/>
            <a:p>
              <a:pPr algn="ctr"/>
              <a:r>
                <a:rPr lang="en-US" sz="2100" dirty="0" smtClean="0"/>
                <a:t>Generate local </a:t>
              </a:r>
            </a:p>
            <a:p>
              <a:pPr algn="ctr"/>
              <a:r>
                <a:rPr lang="en-US" sz="2100" dirty="0" smtClean="0"/>
                <a:t>lights</a:t>
              </a:r>
              <a:endParaRPr lang="en-US" sz="2100" dirty="0"/>
            </a:p>
          </p:txBody>
        </p:sp>
        <p:grpSp>
          <p:nvGrpSpPr>
            <p:cNvPr id="163" name="Group 162"/>
            <p:cNvGrpSpPr>
              <a:grpSpLocks noChangeAspect="1"/>
            </p:cNvGrpSpPr>
            <p:nvPr/>
          </p:nvGrpSpPr>
          <p:grpSpPr>
            <a:xfrm>
              <a:off x="228600" y="1752600"/>
              <a:ext cx="1825200" cy="1825200"/>
              <a:chOff x="5638800" y="1981200"/>
              <a:chExt cx="4038600" cy="4038600"/>
            </a:xfrm>
          </p:grpSpPr>
          <p:grpSp>
            <p:nvGrpSpPr>
              <p:cNvPr id="164" name="Group 159"/>
              <p:cNvGrpSpPr/>
              <p:nvPr/>
            </p:nvGrpSpPr>
            <p:grpSpPr>
              <a:xfrm>
                <a:off x="5638800" y="1981200"/>
                <a:ext cx="4038600" cy="4038600"/>
                <a:chOff x="1441450" y="1495425"/>
                <a:chExt cx="4621213" cy="4621213"/>
              </a:xfrm>
            </p:grpSpPr>
            <p:sp>
              <p:nvSpPr>
                <p:cNvPr id="200"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08"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65" name="Sun 164"/>
              <p:cNvSpPr/>
              <p:nvPr/>
            </p:nvSpPr>
            <p:spPr>
              <a:xfrm>
                <a:off x="7268677" y="2136530"/>
                <a:ext cx="621323" cy="621323"/>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6" name="Oval 165"/>
              <p:cNvSpPr/>
              <p:nvPr/>
            </p:nvSpPr>
            <p:spPr bwMode="auto">
              <a:xfrm>
                <a:off x="6377557" y="56213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6" name="Straight Connector 175"/>
              <p:cNvCxnSpPr/>
              <p:nvPr/>
            </p:nvCxnSpPr>
            <p:spPr>
              <a:xfrm rot="16200000" flipH="1">
                <a:off x="5570756" y="4706217"/>
                <a:ext cx="1465176" cy="478857"/>
              </a:xfrm>
              <a:prstGeom prst="line">
                <a:avLst/>
              </a:prstGeom>
              <a:ln w="6350">
                <a:solidFill>
                  <a:schemeClr val="tx1">
                    <a:lumMod val="50000"/>
                  </a:schemeClr>
                </a:solidFill>
                <a:headEnd type="stealth" w="sm" len="med"/>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8" name="Sun 187"/>
              <p:cNvSpPr/>
              <p:nvPr/>
            </p:nvSpPr>
            <p:spPr>
              <a:xfrm>
                <a:off x="8992963" y="2995027"/>
                <a:ext cx="373624" cy="373624"/>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89" name="Straight Connector 188"/>
              <p:cNvCxnSpPr/>
              <p:nvPr/>
            </p:nvCxnSpPr>
            <p:spPr>
              <a:xfrm flipV="1">
                <a:off x="6534648" y="4424221"/>
                <a:ext cx="1847162" cy="1240470"/>
              </a:xfrm>
              <a:prstGeom prst="line">
                <a:avLst/>
              </a:prstGeom>
              <a:ln w="6350">
                <a:solidFill>
                  <a:schemeClr val="tx1">
                    <a:lumMod val="50000"/>
                  </a:schemeClr>
                </a:solidFill>
                <a:headEnd type="none"/>
                <a:tailEnd type="stealth" w="sm"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0" name="Sun 189"/>
              <p:cNvSpPr/>
              <p:nvPr/>
            </p:nvSpPr>
            <p:spPr>
              <a:xfrm>
                <a:off x="8188094" y="4252672"/>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9" name="Sun 198"/>
              <p:cNvSpPr/>
              <p:nvPr/>
            </p:nvSpPr>
            <p:spPr>
              <a:xfrm>
                <a:off x="5885912" y="4030579"/>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grpSp>
        <p:nvGrpSpPr>
          <p:cNvPr id="556" name="Group 555"/>
          <p:cNvGrpSpPr/>
          <p:nvPr/>
        </p:nvGrpSpPr>
        <p:grpSpPr>
          <a:xfrm>
            <a:off x="3585000" y="990600"/>
            <a:ext cx="1825200" cy="2587200"/>
            <a:chOff x="2746800" y="990600"/>
            <a:chExt cx="1825200" cy="2587200"/>
          </a:xfrm>
        </p:grpSpPr>
        <p:sp>
          <p:nvSpPr>
            <p:cNvPr id="362" name="TextBox 260"/>
            <p:cNvSpPr txBox="1"/>
            <p:nvPr/>
          </p:nvSpPr>
          <p:spPr>
            <a:xfrm>
              <a:off x="2895600" y="990600"/>
              <a:ext cx="1523174" cy="738664"/>
            </a:xfrm>
            <a:prstGeom prst="rect">
              <a:avLst/>
            </a:prstGeom>
            <a:noFill/>
          </p:spPr>
          <p:txBody>
            <a:bodyPr wrap="none" rtlCol="0" anchor="ctr" anchorCtr="1">
              <a:spAutoFit/>
            </a:bodyPr>
            <a:lstStyle/>
            <a:p>
              <a:pPr algn="ctr"/>
              <a:r>
                <a:rPr lang="en-US" sz="2100" dirty="0" smtClean="0"/>
                <a:t>Reject </a:t>
              </a:r>
            </a:p>
            <a:p>
              <a:pPr algn="ctr"/>
              <a:r>
                <a:rPr lang="en-US" sz="2100" dirty="0" smtClean="0"/>
                <a:t>zero </a:t>
              </a:r>
              <a:r>
                <a:rPr lang="en-US" sz="2100" dirty="0" err="1" smtClean="0"/>
                <a:t>contrib</a:t>
              </a:r>
              <a:endParaRPr lang="en-US" sz="2100" dirty="0"/>
            </a:p>
          </p:txBody>
        </p:sp>
        <p:grpSp>
          <p:nvGrpSpPr>
            <p:cNvPr id="227" name="Group 226"/>
            <p:cNvGrpSpPr>
              <a:grpSpLocks noChangeAspect="1"/>
            </p:cNvGrpSpPr>
            <p:nvPr/>
          </p:nvGrpSpPr>
          <p:grpSpPr>
            <a:xfrm>
              <a:off x="2746800" y="1752600"/>
              <a:ext cx="1825200" cy="1825200"/>
              <a:chOff x="5638800" y="1981200"/>
              <a:chExt cx="4038600" cy="4038600"/>
            </a:xfrm>
          </p:grpSpPr>
          <p:grpSp>
            <p:nvGrpSpPr>
              <p:cNvPr id="228" name="Group 159"/>
              <p:cNvGrpSpPr/>
              <p:nvPr/>
            </p:nvGrpSpPr>
            <p:grpSpPr>
              <a:xfrm>
                <a:off x="5638800" y="1981200"/>
                <a:ext cx="4038600" cy="4038600"/>
                <a:chOff x="1441450" y="1495425"/>
                <a:chExt cx="4621213" cy="4621213"/>
              </a:xfrm>
            </p:grpSpPr>
            <p:sp>
              <p:nvSpPr>
                <p:cNvPr id="261"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62"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9" name="Sun 228"/>
              <p:cNvSpPr/>
              <p:nvPr/>
            </p:nvSpPr>
            <p:spPr>
              <a:xfrm>
                <a:off x="7268677" y="2136530"/>
                <a:ext cx="621323" cy="621323"/>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0" name="Oval 229"/>
              <p:cNvSpPr/>
              <p:nvPr/>
            </p:nvSpPr>
            <p:spPr bwMode="auto">
              <a:xfrm>
                <a:off x="6377557" y="56213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44" name="Straight Connector 243"/>
              <p:cNvCxnSpPr/>
              <p:nvPr/>
            </p:nvCxnSpPr>
            <p:spPr>
              <a:xfrm rot="16200000" flipH="1">
                <a:off x="5570756" y="4706217"/>
                <a:ext cx="1465176" cy="478857"/>
              </a:xfrm>
              <a:prstGeom prst="line">
                <a:avLst/>
              </a:prstGeom>
              <a:ln w="6350">
                <a:solidFill>
                  <a:schemeClr val="tx1">
                    <a:lumMod val="50000"/>
                  </a:schemeClr>
                </a:solidFill>
                <a:headEnd type="stealth" w="sm" len="med"/>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5" name="Sun 254"/>
              <p:cNvSpPr/>
              <p:nvPr/>
            </p:nvSpPr>
            <p:spPr>
              <a:xfrm>
                <a:off x="8992963" y="2995027"/>
                <a:ext cx="373624" cy="373624"/>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56" name="Straight Connector 255"/>
              <p:cNvCxnSpPr/>
              <p:nvPr/>
            </p:nvCxnSpPr>
            <p:spPr>
              <a:xfrm flipV="1">
                <a:off x="6534648" y="4424221"/>
                <a:ext cx="1847162" cy="1240470"/>
              </a:xfrm>
              <a:prstGeom prst="line">
                <a:avLst/>
              </a:prstGeom>
              <a:ln w="6350">
                <a:solidFill>
                  <a:schemeClr val="tx1">
                    <a:lumMod val="50000"/>
                  </a:schemeClr>
                </a:solidFill>
                <a:tailEnd type="stealth" w="sm"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7" name="Sun 256"/>
              <p:cNvSpPr/>
              <p:nvPr/>
            </p:nvSpPr>
            <p:spPr>
              <a:xfrm>
                <a:off x="8188094" y="4252672"/>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58" name="Straight Connector 257"/>
              <p:cNvCxnSpPr/>
              <p:nvPr/>
            </p:nvCxnSpPr>
            <p:spPr bwMode="auto">
              <a:xfrm rot="16200000" flipH="1">
                <a:off x="8203052" y="4261714"/>
                <a:ext cx="352098" cy="35209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59" name="Straight Connector 258"/>
              <p:cNvCxnSpPr/>
              <p:nvPr/>
            </p:nvCxnSpPr>
            <p:spPr bwMode="auto">
              <a:xfrm rot="5400000">
                <a:off x="8217949" y="4272548"/>
                <a:ext cx="312826" cy="312826"/>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60" name="Sun 259"/>
              <p:cNvSpPr/>
              <p:nvPr/>
            </p:nvSpPr>
            <p:spPr>
              <a:xfrm>
                <a:off x="5885912" y="4030579"/>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grpSp>
        <p:nvGrpSpPr>
          <p:cNvPr id="557" name="Group 556"/>
          <p:cNvGrpSpPr/>
          <p:nvPr/>
        </p:nvGrpSpPr>
        <p:grpSpPr>
          <a:xfrm>
            <a:off x="6096000" y="990600"/>
            <a:ext cx="1825200" cy="2587800"/>
            <a:chOff x="5257800" y="990600"/>
            <a:chExt cx="1825200" cy="2587800"/>
          </a:xfrm>
        </p:grpSpPr>
        <p:sp>
          <p:nvSpPr>
            <p:cNvPr id="315" name="TextBox 260"/>
            <p:cNvSpPr txBox="1"/>
            <p:nvPr/>
          </p:nvSpPr>
          <p:spPr>
            <a:xfrm>
              <a:off x="5410200" y="990600"/>
              <a:ext cx="1539204" cy="738664"/>
            </a:xfrm>
            <a:prstGeom prst="rect">
              <a:avLst/>
            </a:prstGeom>
            <a:noFill/>
          </p:spPr>
          <p:txBody>
            <a:bodyPr wrap="none" rtlCol="0" anchor="ctr" anchorCtr="1">
              <a:spAutoFit/>
            </a:bodyPr>
            <a:lstStyle/>
            <a:p>
              <a:pPr algn="ctr"/>
              <a:r>
                <a:rPr lang="en-US" sz="2100" dirty="0" smtClean="0"/>
                <a:t>Connect to </a:t>
              </a:r>
            </a:p>
            <a:p>
              <a:pPr algn="ctr"/>
              <a:r>
                <a:rPr lang="en-US" sz="2100" dirty="0" smtClean="0"/>
                <a:t>global lights</a:t>
              </a:r>
              <a:endParaRPr lang="en-US" sz="2100" dirty="0"/>
            </a:p>
          </p:txBody>
        </p:sp>
        <p:grpSp>
          <p:nvGrpSpPr>
            <p:cNvPr id="297" name="Group 296"/>
            <p:cNvGrpSpPr>
              <a:grpSpLocks noChangeAspect="1"/>
            </p:cNvGrpSpPr>
            <p:nvPr/>
          </p:nvGrpSpPr>
          <p:grpSpPr>
            <a:xfrm>
              <a:off x="5257800" y="1753200"/>
              <a:ext cx="1825200" cy="1825200"/>
              <a:chOff x="5638800" y="1981200"/>
              <a:chExt cx="4038600" cy="4038600"/>
            </a:xfrm>
          </p:grpSpPr>
          <p:grpSp>
            <p:nvGrpSpPr>
              <p:cNvPr id="298" name="Group 159"/>
              <p:cNvGrpSpPr/>
              <p:nvPr/>
            </p:nvGrpSpPr>
            <p:grpSpPr>
              <a:xfrm>
                <a:off x="5638800" y="1981200"/>
                <a:ext cx="4038600" cy="4038600"/>
                <a:chOff x="1441450" y="1495425"/>
                <a:chExt cx="4621213" cy="4621213"/>
              </a:xfrm>
            </p:grpSpPr>
            <p:sp>
              <p:nvSpPr>
                <p:cNvPr id="457"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58"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99" name="Sun 298"/>
              <p:cNvSpPr/>
              <p:nvPr/>
            </p:nvSpPr>
            <p:spPr>
              <a:xfrm>
                <a:off x="7268677" y="2136530"/>
                <a:ext cx="621323" cy="621323"/>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0" name="Oval 299"/>
              <p:cNvSpPr/>
              <p:nvPr/>
            </p:nvSpPr>
            <p:spPr bwMode="auto">
              <a:xfrm>
                <a:off x="6377557" y="5621356"/>
                <a:ext cx="318837" cy="1062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49" name="Straight Connector 348"/>
              <p:cNvCxnSpPr/>
              <p:nvPr/>
            </p:nvCxnSpPr>
            <p:spPr>
              <a:xfrm rot="16200000" flipH="1">
                <a:off x="5570756" y="4706217"/>
                <a:ext cx="1465176" cy="478857"/>
              </a:xfrm>
              <a:prstGeom prst="line">
                <a:avLst/>
              </a:prstGeom>
              <a:ln w="6350">
                <a:solidFill>
                  <a:schemeClr val="tx1">
                    <a:lumMod val="50000"/>
                  </a:schemeClr>
                </a:solidFill>
                <a:headEnd type="stealth" w="sm" len="med"/>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V="1">
                <a:off x="6063920" y="3216323"/>
                <a:ext cx="3045373" cy="996737"/>
              </a:xfrm>
              <a:prstGeom prst="line">
                <a:avLst/>
              </a:prstGeom>
              <a:ln w="6350">
                <a:solidFill>
                  <a:schemeClr val="tx1">
                    <a:lumMod val="50000"/>
                  </a:schemeClr>
                </a:solidFill>
                <a:tailEnd type="stealth" w="sm"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1" name="Sun 450"/>
              <p:cNvSpPr/>
              <p:nvPr/>
            </p:nvSpPr>
            <p:spPr>
              <a:xfrm>
                <a:off x="8992963" y="2995027"/>
                <a:ext cx="373624" cy="373624"/>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56" name="Sun 455"/>
              <p:cNvSpPr/>
              <p:nvPr/>
            </p:nvSpPr>
            <p:spPr>
              <a:xfrm>
                <a:off x="5885912" y="4030579"/>
                <a:ext cx="373624" cy="373624"/>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grpSp>
        <p:nvGrpSpPr>
          <p:cNvPr id="558" name="Group 557"/>
          <p:cNvGrpSpPr/>
          <p:nvPr/>
        </p:nvGrpSpPr>
        <p:grpSpPr>
          <a:xfrm>
            <a:off x="1066800" y="3966000"/>
            <a:ext cx="1825200" cy="2587200"/>
            <a:chOff x="7318800" y="2895600"/>
            <a:chExt cx="1825200" cy="2587200"/>
          </a:xfrm>
        </p:grpSpPr>
        <p:sp>
          <p:nvSpPr>
            <p:cNvPr id="394" name="TextBox 260"/>
            <p:cNvSpPr txBox="1"/>
            <p:nvPr/>
          </p:nvSpPr>
          <p:spPr>
            <a:xfrm>
              <a:off x="7391400" y="2895600"/>
              <a:ext cx="1386918" cy="738664"/>
            </a:xfrm>
            <a:prstGeom prst="rect">
              <a:avLst/>
            </a:prstGeom>
            <a:noFill/>
          </p:spPr>
          <p:txBody>
            <a:bodyPr wrap="none" rtlCol="0" anchor="ctr" anchorCtr="1">
              <a:spAutoFit/>
            </a:bodyPr>
            <a:lstStyle/>
            <a:p>
              <a:pPr algn="ctr"/>
              <a:r>
                <a:rPr lang="en-US" sz="2100" dirty="0" smtClean="0"/>
                <a:t>Contribute</a:t>
              </a:r>
            </a:p>
            <a:p>
              <a:pPr algn="ctr"/>
              <a:r>
                <a:rPr lang="en-US" sz="2100" dirty="0" smtClean="0"/>
                <a:t>to a tile</a:t>
              </a:r>
              <a:endParaRPr lang="en-US" sz="2100" dirty="0"/>
            </a:p>
          </p:txBody>
        </p:sp>
        <p:grpSp>
          <p:nvGrpSpPr>
            <p:cNvPr id="515" name="Group 514"/>
            <p:cNvGrpSpPr>
              <a:grpSpLocks noChangeAspect="1"/>
            </p:cNvGrpSpPr>
            <p:nvPr/>
          </p:nvGrpSpPr>
          <p:grpSpPr>
            <a:xfrm>
              <a:off x="7318800" y="3657600"/>
              <a:ext cx="1825200" cy="1825200"/>
              <a:chOff x="2704800" y="1981200"/>
              <a:chExt cx="4039200" cy="4039200"/>
            </a:xfrm>
          </p:grpSpPr>
          <p:grpSp>
            <p:nvGrpSpPr>
              <p:cNvPr id="516" name="Group 122"/>
              <p:cNvGrpSpPr/>
              <p:nvPr/>
            </p:nvGrpSpPr>
            <p:grpSpPr>
              <a:xfrm>
                <a:off x="2704800" y="1981200"/>
                <a:ext cx="4039200" cy="4039200"/>
                <a:chOff x="1441450" y="1495425"/>
                <a:chExt cx="4621213" cy="4621213"/>
              </a:xfrm>
            </p:grpSpPr>
            <p:sp>
              <p:nvSpPr>
                <p:cNvPr id="535"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36"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2"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17" name="Sun 516"/>
              <p:cNvSpPr/>
              <p:nvPr/>
            </p:nvSpPr>
            <p:spPr>
              <a:xfrm>
                <a:off x="4334920" y="2136553"/>
                <a:ext cx="621416" cy="621416"/>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18" name="Oval 517"/>
              <p:cNvSpPr/>
              <p:nvPr/>
            </p:nvSpPr>
            <p:spPr bwMode="auto">
              <a:xfrm>
                <a:off x="3443667" y="56218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19" name="Oval 518"/>
              <p:cNvSpPr/>
              <p:nvPr/>
            </p:nvSpPr>
            <p:spPr bwMode="auto">
              <a:xfrm>
                <a:off x="3768729" y="56218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0" name="Oval 519"/>
              <p:cNvSpPr/>
              <p:nvPr/>
            </p:nvSpPr>
            <p:spPr bwMode="auto">
              <a:xfrm>
                <a:off x="3118605" y="5621897"/>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1" name="Oval 520"/>
              <p:cNvSpPr/>
              <p:nvPr/>
            </p:nvSpPr>
            <p:spPr bwMode="auto">
              <a:xfrm>
                <a:off x="3443667" y="58169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2" name="Oval 521"/>
              <p:cNvSpPr/>
              <p:nvPr/>
            </p:nvSpPr>
            <p:spPr bwMode="auto">
              <a:xfrm>
                <a:off x="3768729" y="58169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3" name="Oval 522"/>
              <p:cNvSpPr/>
              <p:nvPr/>
            </p:nvSpPr>
            <p:spPr bwMode="auto">
              <a:xfrm>
                <a:off x="3118605" y="5816934"/>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4" name="Oval 523"/>
              <p:cNvSpPr/>
              <p:nvPr/>
            </p:nvSpPr>
            <p:spPr bwMode="auto">
              <a:xfrm>
                <a:off x="3443667" y="54268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5" name="Oval 524"/>
              <p:cNvSpPr/>
              <p:nvPr/>
            </p:nvSpPr>
            <p:spPr bwMode="auto">
              <a:xfrm>
                <a:off x="3768729" y="54268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6" name="Oval 525"/>
              <p:cNvSpPr/>
              <p:nvPr/>
            </p:nvSpPr>
            <p:spPr bwMode="auto">
              <a:xfrm>
                <a:off x="3118605" y="5426859"/>
                <a:ext cx="318884" cy="10629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27" name="Rectangle 526"/>
              <p:cNvSpPr/>
              <p:nvPr/>
            </p:nvSpPr>
            <p:spPr bwMode="auto">
              <a:xfrm>
                <a:off x="3077971" y="5353720"/>
                <a:ext cx="1048326" cy="617618"/>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528" name="Straight Connector 527"/>
              <p:cNvCxnSpPr/>
              <p:nvPr/>
            </p:nvCxnSpPr>
            <p:spPr>
              <a:xfrm rot="16200000" flipH="1">
                <a:off x="2636746" y="4706621"/>
                <a:ext cx="1465394" cy="478928"/>
              </a:xfrm>
              <a:prstGeom prst="line">
                <a:avLst/>
              </a:prstGeom>
              <a:ln w="6350">
                <a:solidFill>
                  <a:schemeClr val="tx1">
                    <a:lumMod val="50000"/>
                  </a:schemeClr>
                </a:solidFill>
                <a:headEnd type="stealth" w="sm" len="med"/>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V="1">
                <a:off x="3129983" y="3214322"/>
                <a:ext cx="3065963" cy="999067"/>
              </a:xfrm>
              <a:prstGeom prst="line">
                <a:avLst/>
              </a:prstGeom>
              <a:ln w="6350">
                <a:solidFill>
                  <a:schemeClr val="tx1">
                    <a:lumMod val="50000"/>
                  </a:schemeClr>
                </a:solidFill>
                <a:tailEnd type="stealth" w="sm"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1" name="Sun 530"/>
              <p:cNvSpPr/>
              <p:nvPr/>
            </p:nvSpPr>
            <p:spPr>
              <a:xfrm>
                <a:off x="6059462" y="2995177"/>
                <a:ext cx="373679" cy="373679"/>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3" name="Isosceles Triangle 532"/>
              <p:cNvSpPr/>
              <p:nvPr/>
            </p:nvSpPr>
            <p:spPr>
              <a:xfrm rot="20000323">
                <a:off x="2847348" y="4230757"/>
                <a:ext cx="868078" cy="1520417"/>
              </a:xfrm>
              <a:prstGeom prst="triangle">
                <a:avLst>
                  <a:gd name="adj" fmla="val 75297"/>
                </a:avLst>
              </a:prstGeom>
              <a:solidFill>
                <a:srgbClr val="FFE48F">
                  <a:alpha val="46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4" name="Sun 533"/>
              <p:cNvSpPr/>
              <p:nvPr/>
            </p:nvSpPr>
            <p:spPr>
              <a:xfrm>
                <a:off x="2951949" y="4030884"/>
                <a:ext cx="373679" cy="373679"/>
              </a:xfrm>
              <a:prstGeom prst="sun">
                <a:avLst>
                  <a:gd name="adj" fmla="val 34166"/>
                </a:avLst>
              </a:prstGeom>
              <a:solidFill>
                <a:schemeClr val="bg2">
                  <a:lumMod val="75000"/>
                </a:schemeClr>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sp>
        <p:nvSpPr>
          <p:cNvPr id="145" name="Right Arrow 144"/>
          <p:cNvSpPr/>
          <p:nvPr/>
        </p:nvSpPr>
        <p:spPr bwMode="auto">
          <a:xfrm>
            <a:off x="533400" y="5562600"/>
            <a:ext cx="457200"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56"/>
                                        </p:tgtEl>
                                        <p:attrNameLst>
                                          <p:attrName>style.visibility</p:attrName>
                                        </p:attrNameLst>
                                      </p:cBhvr>
                                      <p:to>
                                        <p:strVal val="visible"/>
                                      </p:to>
                                    </p:set>
                                    <p:animEffect transition="in" filter="fade">
                                      <p:cBhvr>
                                        <p:cTn id="16" dur="500"/>
                                        <p:tgtEl>
                                          <p:spTgt spid="5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0"/>
                                        </p:tgtEl>
                                        <p:attrNameLst>
                                          <p:attrName>style.visibility</p:attrName>
                                        </p:attrNameLst>
                                      </p:cBhvr>
                                      <p:to>
                                        <p:strVal val="visible"/>
                                      </p:to>
                                    </p:set>
                                    <p:animEffect transition="in" filter="fade">
                                      <p:cBhvr>
                                        <p:cTn id="21" dur="500"/>
                                        <p:tgtEl>
                                          <p:spTgt spid="35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57"/>
                                        </p:tgtEl>
                                        <p:attrNameLst>
                                          <p:attrName>style.visibility</p:attrName>
                                        </p:attrNameLst>
                                      </p:cBhvr>
                                      <p:to>
                                        <p:strVal val="visible"/>
                                      </p:to>
                                    </p:set>
                                    <p:animEffect transition="in" filter="fade">
                                      <p:cBhvr>
                                        <p:cTn id="25" dur="500"/>
                                        <p:tgtEl>
                                          <p:spTgt spid="5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1"/>
                                        </p:tgtEl>
                                        <p:attrNameLst>
                                          <p:attrName>style.visibility</p:attrName>
                                        </p:attrNameLst>
                                      </p:cBhvr>
                                      <p:to>
                                        <p:strVal val="visible"/>
                                      </p:to>
                                    </p:set>
                                    <p:animEffect transition="in" filter="fade">
                                      <p:cBhvr>
                                        <p:cTn id="30" dur="500"/>
                                        <p:tgtEl>
                                          <p:spTgt spid="35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45"/>
                                        </p:tgtEl>
                                        <p:attrNameLst>
                                          <p:attrName>style.visibility</p:attrName>
                                        </p:attrNameLst>
                                      </p:cBhvr>
                                      <p:to>
                                        <p:strVal val="visible"/>
                                      </p:to>
                                    </p:set>
                                    <p:animEffect transition="in" filter="fade">
                                      <p:cBhvr>
                                        <p:cTn id="34" dur="500"/>
                                        <p:tgtEl>
                                          <p:spTgt spid="145"/>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558"/>
                                        </p:tgtEl>
                                        <p:attrNameLst>
                                          <p:attrName>style.visibility</p:attrName>
                                        </p:attrNameLst>
                                      </p:cBhvr>
                                      <p:to>
                                        <p:strVal val="visible"/>
                                      </p:to>
                                    </p:set>
                                    <p:animEffect transition="in" filter="fade">
                                      <p:cBhvr>
                                        <p:cTn id="38" dur="500"/>
                                        <p:tgtEl>
                                          <p:spTgt spid="5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2"/>
                                        </p:tgtEl>
                                        <p:attrNameLst>
                                          <p:attrName>style.visibility</p:attrName>
                                        </p:attrNameLst>
                                      </p:cBhvr>
                                      <p:to>
                                        <p:strVal val="visible"/>
                                      </p:to>
                                    </p:set>
                                    <p:animEffect transition="in" filter="fade">
                                      <p:cBhvr>
                                        <p:cTn id="43" dur="500"/>
                                        <p:tgtEl>
                                          <p:spTgt spid="35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350" grpId="0" animBg="1"/>
      <p:bldP spid="351" grpId="0" animBg="1"/>
      <p:bldP spid="352" grpId="0" animBg="1"/>
      <p:bldP spid="1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27</a:t>
            </a:fld>
            <a:endParaRPr lang="en-US" dirty="0">
              <a:solidFill>
                <a:srgbClr val="FFFFFF"/>
              </a:solidFill>
            </a:endParaRPr>
          </a:p>
        </p:txBody>
      </p:sp>
      <p:sp>
        <p:nvSpPr>
          <p:cNvPr id="4" name="Title 3"/>
          <p:cNvSpPr>
            <a:spLocks noGrp="1"/>
          </p:cNvSpPr>
          <p:nvPr>
            <p:ph type="title"/>
          </p:nvPr>
        </p:nvSpPr>
        <p:spPr/>
        <p:txBody>
          <a:bodyPr/>
          <a:lstStyle/>
          <a:p>
            <a:r>
              <a:rPr lang="en-US" dirty="0" smtClean="0"/>
              <a:t>The complete local solution</a:t>
            </a:r>
            <a:endParaRPr lang="en-US" dirty="0"/>
          </a:p>
        </p:txBody>
      </p:sp>
      <p:grpSp>
        <p:nvGrpSpPr>
          <p:cNvPr id="2" name="Group 431"/>
          <p:cNvGrpSpPr/>
          <p:nvPr/>
        </p:nvGrpSpPr>
        <p:grpSpPr>
          <a:xfrm>
            <a:off x="3505200" y="3962400"/>
            <a:ext cx="1923026" cy="2590800"/>
            <a:chOff x="3581400" y="3657600"/>
            <a:chExt cx="1923026" cy="2590800"/>
          </a:xfrm>
        </p:grpSpPr>
        <p:pic>
          <p:nvPicPr>
            <p:cNvPr id="433" name="Picture 5" descr="C:\Users\Milos\code\projects\render2010\paper\fig\system\local.png"/>
            <p:cNvPicPr>
              <a:picLocks noChangeAspect="1" noChangeArrowheads="1"/>
            </p:cNvPicPr>
            <p:nvPr/>
          </p:nvPicPr>
          <p:blipFill>
            <a:blip r:embed="rId3" cstate="print"/>
            <a:stretch>
              <a:fillRect/>
            </a:stretch>
          </p:blipFill>
          <p:spPr bwMode="auto">
            <a:xfrm>
              <a:off x="3657600" y="4419600"/>
              <a:ext cx="1828800" cy="182880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434" name="TextBox 260"/>
            <p:cNvSpPr txBox="1"/>
            <p:nvPr/>
          </p:nvSpPr>
          <p:spPr>
            <a:xfrm>
              <a:off x="3581400" y="3657600"/>
              <a:ext cx="1923026" cy="738664"/>
            </a:xfrm>
            <a:prstGeom prst="rect">
              <a:avLst/>
            </a:prstGeom>
            <a:noFill/>
          </p:spPr>
          <p:txBody>
            <a:bodyPr wrap="none" rtlCol="0" anchor="ctr" anchorCtr="1">
              <a:spAutoFit/>
            </a:bodyPr>
            <a:lstStyle/>
            <a:p>
              <a:pPr algn="ctr"/>
              <a:r>
                <a:rPr lang="en-US" sz="2100" dirty="0" smtClean="0"/>
                <a:t>Local solution</a:t>
              </a:r>
            </a:p>
            <a:p>
              <a:pPr algn="ctr"/>
              <a:r>
                <a:rPr lang="en-US" sz="2100" dirty="0" smtClean="0"/>
                <a:t>(compensation)</a:t>
              </a:r>
            </a:p>
          </p:txBody>
        </p:sp>
      </p:grpSp>
      <p:sp>
        <p:nvSpPr>
          <p:cNvPr id="146" name="Right Arrow 145"/>
          <p:cNvSpPr/>
          <p:nvPr/>
        </p:nvSpPr>
        <p:spPr bwMode="auto">
          <a:xfrm rot="19800000">
            <a:off x="5433353" y="4663146"/>
            <a:ext cx="1645041"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7" name="Plus 146"/>
          <p:cNvSpPr/>
          <p:nvPr/>
        </p:nvSpPr>
        <p:spPr bwMode="auto">
          <a:xfrm>
            <a:off x="5486400" y="3733800"/>
            <a:ext cx="609600" cy="609600"/>
          </a:xfrm>
          <a:prstGeom prst="mathPlus">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6350" cap="flat" cmpd="sng" algn="ctr">
            <a:noFill/>
            <a:prstDash val="solid"/>
            <a:round/>
            <a:headEnd type="none" w="med" len="med"/>
            <a:tailEnd type="none" w="med" len="med"/>
          </a:ln>
          <a:effectLst>
            <a:outerShdw blurRad="40005" dist="22860" dir="5400000" algn="ctr" rotWithShape="0">
              <a:schemeClr val="bg1">
                <a:alpha val="35000"/>
              </a:schemeClr>
            </a:outerShdw>
          </a:effectLst>
          <a:scene3d>
            <a:camera prst="orthographicFront"/>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8" name="Right Arrow 147"/>
          <p:cNvSpPr/>
          <p:nvPr/>
        </p:nvSpPr>
        <p:spPr bwMode="auto">
          <a:xfrm rot="1800000">
            <a:off x="5436076" y="3128984"/>
            <a:ext cx="1604389" cy="228600"/>
          </a:xfrm>
          <a:prstGeom prst="rightArrow">
            <a:avLst>
              <a:gd name="adj1" fmla="val 30520"/>
              <a:gd name="adj2" fmla="val 1324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49" name="Group 434"/>
          <p:cNvGrpSpPr/>
          <p:nvPr/>
        </p:nvGrpSpPr>
        <p:grpSpPr>
          <a:xfrm>
            <a:off x="3581400" y="990600"/>
            <a:ext cx="1915909" cy="2590800"/>
            <a:chOff x="1752600" y="3581400"/>
            <a:chExt cx="1915909" cy="2590800"/>
          </a:xfrm>
        </p:grpSpPr>
        <p:pic>
          <p:nvPicPr>
            <p:cNvPr id="150" name="Picture 4" descr="C:\Users\Milos\code\projects\render2010\paper\fig\system\global.png"/>
            <p:cNvPicPr>
              <a:picLocks noChangeAspect="1" noChangeArrowheads="1"/>
            </p:cNvPicPr>
            <p:nvPr/>
          </p:nvPicPr>
          <p:blipFill>
            <a:blip r:embed="rId4" cstate="print"/>
            <a:stretch>
              <a:fillRect/>
            </a:stretch>
          </p:blipFill>
          <p:spPr bwMode="auto">
            <a:xfrm>
              <a:off x="1752600" y="4343400"/>
              <a:ext cx="1828800" cy="1828800"/>
            </a:xfrm>
            <a:prstGeom prst="rect">
              <a:avLst/>
            </a:prstGeom>
            <a:noFill/>
            <a:ln w="6350">
              <a:solidFill>
                <a:schemeClr val="tx1"/>
              </a:solidFill>
            </a:ln>
            <a:effectLst>
              <a:outerShdw blurRad="241300" sx="104000" sy="104000" algn="ctr" rotWithShape="0">
                <a:schemeClr val="bg1">
                  <a:alpha val="40000"/>
                </a:schemeClr>
              </a:outerShdw>
            </a:effectLst>
          </p:spPr>
        </p:pic>
        <p:sp>
          <p:nvSpPr>
            <p:cNvPr id="151" name="TextBox 254"/>
            <p:cNvSpPr txBox="1"/>
            <p:nvPr/>
          </p:nvSpPr>
          <p:spPr>
            <a:xfrm>
              <a:off x="1752600" y="3581400"/>
              <a:ext cx="1915909" cy="738664"/>
            </a:xfrm>
            <a:prstGeom prst="rect">
              <a:avLst/>
            </a:prstGeom>
            <a:noFill/>
          </p:spPr>
          <p:txBody>
            <a:bodyPr wrap="none" rtlCol="0">
              <a:spAutoFit/>
            </a:bodyPr>
            <a:lstStyle/>
            <a:p>
              <a:r>
                <a:rPr lang="cs-CZ" sz="2100" dirty="0" smtClean="0"/>
                <a:t>Global </a:t>
              </a:r>
              <a:r>
                <a:rPr lang="en-US" sz="2100" dirty="0" smtClean="0"/>
                <a:t>solution</a:t>
              </a:r>
              <a:r>
                <a:rPr lang="cs-CZ" sz="2100" dirty="0" smtClean="0"/>
                <a:t> </a:t>
              </a:r>
              <a:endParaRPr lang="en-US" sz="2100" dirty="0" smtClean="0"/>
            </a:p>
            <a:p>
              <a:pPr algn="ctr"/>
              <a:r>
                <a:rPr lang="en-US" sz="2100" dirty="0" smtClean="0"/>
                <a:t>(clamped)</a:t>
              </a:r>
              <a:endParaRPr lang="en-US" sz="2100" dirty="0"/>
            </a:p>
          </p:txBody>
        </p:sp>
      </p:grpSp>
      <p:grpSp>
        <p:nvGrpSpPr>
          <p:cNvPr id="152" name="Group 437"/>
          <p:cNvGrpSpPr/>
          <p:nvPr/>
        </p:nvGrpSpPr>
        <p:grpSpPr>
          <a:xfrm>
            <a:off x="6724748" y="2362200"/>
            <a:ext cx="2419252" cy="2590800"/>
            <a:chOff x="-533400" y="3581400"/>
            <a:chExt cx="2419252" cy="2590800"/>
          </a:xfrm>
        </p:grpSpPr>
        <p:pic>
          <p:nvPicPr>
            <p:cNvPr id="153" name="Picture 3" descr="C:\Users\Milos\code\projects\render2010\paper\fig\system\full.png"/>
            <p:cNvPicPr>
              <a:picLocks noChangeAspect="1" noChangeArrowheads="1"/>
            </p:cNvPicPr>
            <p:nvPr/>
          </p:nvPicPr>
          <p:blipFill>
            <a:blip r:embed="rId5" cstate="print"/>
            <a:stretch>
              <a:fillRect/>
            </a:stretch>
          </p:blipFill>
          <p:spPr bwMode="auto">
            <a:xfrm>
              <a:off x="-228600" y="4343400"/>
              <a:ext cx="1828800" cy="182880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154" name="TextBox 254"/>
            <p:cNvSpPr txBox="1"/>
            <p:nvPr/>
          </p:nvSpPr>
          <p:spPr>
            <a:xfrm>
              <a:off x="-533400" y="3581400"/>
              <a:ext cx="2419252" cy="738664"/>
            </a:xfrm>
            <a:prstGeom prst="rect">
              <a:avLst/>
            </a:prstGeom>
            <a:noFill/>
          </p:spPr>
          <p:txBody>
            <a:bodyPr wrap="none" rtlCol="0">
              <a:spAutoFit/>
            </a:bodyPr>
            <a:lstStyle/>
            <a:p>
              <a:pPr algn="ctr"/>
              <a:r>
                <a:rPr lang="en-US" sz="2100" dirty="0" smtClean="0"/>
                <a:t>Indirect illumination</a:t>
              </a:r>
            </a:p>
            <a:p>
              <a:pPr algn="ctr"/>
              <a:r>
                <a:rPr lang="en-US" sz="2100" dirty="0" smtClean="0"/>
                <a:t>solution</a:t>
              </a:r>
              <a:endParaRPr lang="en-US" sz="2100" dirty="0"/>
            </a:p>
          </p:txBody>
        </p:sp>
      </p:grpSp>
      <p:sp>
        <p:nvSpPr>
          <p:cNvPr id="155" name="Content Placeholder 1"/>
          <p:cNvSpPr>
            <a:spLocks noGrp="1"/>
          </p:cNvSpPr>
          <p:nvPr>
            <p:ph idx="1"/>
          </p:nvPr>
        </p:nvSpPr>
        <p:spPr>
          <a:xfrm>
            <a:off x="381000" y="4953000"/>
            <a:ext cx="3200400" cy="1323975"/>
          </a:xfrm>
        </p:spPr>
        <p:txBody>
          <a:bodyPr/>
          <a:lstStyle/>
          <a:p>
            <a:r>
              <a:rPr lang="en-US" sz="2100" dirty="0" smtClean="0"/>
              <a:t>Localized transport</a:t>
            </a:r>
          </a:p>
          <a:p>
            <a:r>
              <a:rPr lang="en-US" sz="2100" dirty="0" smtClean="0"/>
              <a:t>Less energy</a:t>
            </a:r>
          </a:p>
          <a:p>
            <a:r>
              <a:rPr lang="en-US" sz="2100" dirty="0" smtClean="0"/>
              <a:t>Reuse on tiles</a:t>
            </a:r>
          </a:p>
          <a:p>
            <a:endParaRPr lang="en-US" sz="2100" dirty="0" smtClean="0"/>
          </a:p>
        </p:txBody>
      </p:sp>
      <p:sp>
        <p:nvSpPr>
          <p:cNvPr id="156" name="Content Placeholder 1"/>
          <p:cNvSpPr txBox="1">
            <a:spLocks/>
          </p:cNvSpPr>
          <p:nvPr/>
        </p:nvSpPr>
        <p:spPr bwMode="auto">
          <a:xfrm>
            <a:off x="381000" y="1981200"/>
            <a:ext cx="3200400" cy="132397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100" b="0" i="0" u="none" strike="noStrike" kern="0" cap="none" spc="0" normalizeH="0" baseline="0" noProof="0" dirty="0" smtClean="0">
                <a:ln>
                  <a:noFill/>
                </a:ln>
                <a:solidFill>
                  <a:schemeClr val="tx1"/>
                </a:solidFill>
                <a:effectLst/>
                <a:uLnTx/>
                <a:uFillTx/>
                <a:latin typeface="+mn-lt"/>
                <a:ea typeface="+mn-ea"/>
                <a:cs typeface="+mn-cs"/>
              </a:rPr>
              <a:t>Long distance transport</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100" b="0" i="0" u="none" strike="noStrike" kern="0" cap="none" spc="0" normalizeH="0" baseline="0" noProof="0" dirty="0" smtClean="0">
                <a:ln>
                  <a:noFill/>
                </a:ln>
                <a:solidFill>
                  <a:schemeClr val="tx1"/>
                </a:solidFill>
                <a:effectLst/>
                <a:uLnTx/>
                <a:uFillTx/>
                <a:latin typeface="+mn-lt"/>
                <a:ea typeface="+mn-ea"/>
                <a:cs typeface="+mn-cs"/>
              </a:rPr>
              <a:t>Most of</a:t>
            </a:r>
            <a:r>
              <a:rPr kumimoji="0" lang="en-US" sz="2100" b="0" i="0" u="none" strike="noStrike" kern="0" cap="none" spc="0" normalizeH="0" noProof="0" dirty="0" smtClean="0">
                <a:ln>
                  <a:noFill/>
                </a:ln>
                <a:solidFill>
                  <a:schemeClr val="tx1"/>
                </a:solidFill>
                <a:effectLst/>
                <a:uLnTx/>
                <a:uFillTx/>
                <a:latin typeface="+mn-lt"/>
                <a:ea typeface="+mn-ea"/>
                <a:cs typeface="+mn-cs"/>
              </a:rPr>
              <a:t> the energy</a:t>
            </a:r>
            <a:endParaRPr kumimoji="0" lang="en-US" sz="2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lang="en-US" sz="2100" kern="0" noProof="0" dirty="0" smtClean="0"/>
              <a:t>Visibility clustering</a:t>
            </a:r>
            <a:endParaRPr kumimoji="0" lang="en-US" sz="21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endParaRPr kumimoji="0" lang="en-US" sz="21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500"/>
                                        <p:tgtEl>
                                          <p:spTgt spid="15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5">
                                            <p:txEl>
                                              <p:pRg st="1" end="1"/>
                                            </p:txEl>
                                          </p:spTgt>
                                        </p:tgtEl>
                                        <p:attrNameLst>
                                          <p:attrName>style.visibility</p:attrName>
                                        </p:attrNameLst>
                                      </p:cBhvr>
                                      <p:to>
                                        <p:strVal val="visible"/>
                                      </p:to>
                                    </p:set>
                                    <p:animEffect transition="in" filter="fade">
                                      <p:cBhvr>
                                        <p:cTn id="10" dur="500"/>
                                        <p:tgtEl>
                                          <p:spTgt spid="15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5">
                                            <p:txEl>
                                              <p:pRg st="2" end="2"/>
                                            </p:txEl>
                                          </p:spTgt>
                                        </p:tgtEl>
                                        <p:attrNameLst>
                                          <p:attrName>style.visibility</p:attrName>
                                        </p:attrNameLst>
                                      </p:cBhvr>
                                      <p:to>
                                        <p:strVal val="visible"/>
                                      </p:to>
                                    </p:set>
                                    <p:animEffect transition="in" filter="fade">
                                      <p:cBhvr>
                                        <p:cTn id="13" dur="500"/>
                                        <p:tgtEl>
                                          <p:spTgt spid="15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9"/>
                                        </p:tgtEl>
                                        <p:attrNameLst>
                                          <p:attrName>style.visibility</p:attrName>
                                        </p:attrNameLst>
                                      </p:cBhvr>
                                      <p:to>
                                        <p:strVal val="visible"/>
                                      </p:to>
                                    </p:set>
                                    <p:animEffect transition="in" filter="fade">
                                      <p:cBhvr>
                                        <p:cTn id="18" dur="500"/>
                                        <p:tgtEl>
                                          <p:spTgt spid="1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6"/>
                                        </p:tgtEl>
                                        <p:attrNameLst>
                                          <p:attrName>style.visibility</p:attrName>
                                        </p:attrNameLst>
                                      </p:cBhvr>
                                      <p:to>
                                        <p:strVal val="visible"/>
                                      </p:to>
                                    </p:set>
                                    <p:animEffect transition="in" filter="fade">
                                      <p:cBhvr>
                                        <p:cTn id="21" dur="500"/>
                                        <p:tgtEl>
                                          <p:spTgt spid="1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7"/>
                                        </p:tgtEl>
                                        <p:attrNameLst>
                                          <p:attrName>style.visibility</p:attrName>
                                        </p:attrNameLst>
                                      </p:cBhvr>
                                      <p:to>
                                        <p:strVal val="visible"/>
                                      </p:to>
                                    </p:set>
                                    <p:animEffect transition="in" filter="fade">
                                      <p:cBhvr>
                                        <p:cTn id="29" dur="500"/>
                                        <p:tgtEl>
                                          <p:spTgt spid="1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48" grpId="0" animBg="1"/>
      <p:bldP spid="155" grpId="0" build="p"/>
      <p:bldP spid="1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28</a:t>
            </a:fld>
            <a:endParaRPr lang="en-US" dirty="0">
              <a:solidFill>
                <a:srgbClr val="FFFFFF"/>
              </a:solidFill>
            </a:endParaRPr>
          </a:p>
        </p:txBody>
      </p:sp>
      <p:sp>
        <p:nvSpPr>
          <p:cNvPr id="4" name="Title 3"/>
          <p:cNvSpPr>
            <a:spLocks noGrp="1"/>
          </p:cNvSpPr>
          <p:nvPr>
            <p:ph type="title"/>
          </p:nvPr>
        </p:nvSpPr>
        <p:spPr/>
        <p:txBody>
          <a:bodyPr/>
          <a:lstStyle/>
          <a:p>
            <a:r>
              <a:rPr lang="en-US" dirty="0" smtClean="0"/>
              <a:t>CPU/GPU cooperation</a:t>
            </a:r>
            <a:endParaRPr lang="en-US" dirty="0"/>
          </a:p>
        </p:txBody>
      </p:sp>
      <p:sp>
        <p:nvSpPr>
          <p:cNvPr id="36" name="TextBox 35"/>
          <p:cNvSpPr txBox="1"/>
          <p:nvPr/>
        </p:nvSpPr>
        <p:spPr>
          <a:xfrm>
            <a:off x="152400" y="3962400"/>
            <a:ext cx="763351" cy="461665"/>
          </a:xfrm>
          <a:prstGeom prst="rect">
            <a:avLst/>
          </a:prstGeom>
          <a:noFill/>
        </p:spPr>
        <p:txBody>
          <a:bodyPr wrap="none" rtlCol="0">
            <a:spAutoFit/>
          </a:bodyPr>
          <a:lstStyle/>
          <a:p>
            <a:r>
              <a:rPr lang="en-US" sz="2400" b="1" dirty="0" smtClean="0"/>
              <a:t>CPU</a:t>
            </a:r>
            <a:endParaRPr lang="en-US" sz="2400" b="1" dirty="0"/>
          </a:p>
        </p:txBody>
      </p:sp>
      <p:sp>
        <p:nvSpPr>
          <p:cNvPr id="37" name="TextBox 36"/>
          <p:cNvSpPr txBox="1"/>
          <p:nvPr/>
        </p:nvSpPr>
        <p:spPr>
          <a:xfrm>
            <a:off x="1219200" y="2743200"/>
            <a:ext cx="790601" cy="461665"/>
          </a:xfrm>
          <a:prstGeom prst="rect">
            <a:avLst/>
          </a:prstGeom>
          <a:noFill/>
        </p:spPr>
        <p:txBody>
          <a:bodyPr wrap="none" rtlCol="0">
            <a:spAutoFit/>
          </a:bodyPr>
          <a:lstStyle/>
          <a:p>
            <a:r>
              <a:rPr lang="en-US" sz="2400" b="1" dirty="0" smtClean="0"/>
              <a:t>GPU</a:t>
            </a:r>
            <a:endParaRPr lang="en-US" sz="2400" b="1" dirty="0"/>
          </a:p>
        </p:txBody>
      </p:sp>
      <p:sp>
        <p:nvSpPr>
          <p:cNvPr id="33" name="Rectangle 32"/>
          <p:cNvSpPr/>
          <p:nvPr/>
        </p:nvSpPr>
        <p:spPr bwMode="auto">
          <a:xfrm>
            <a:off x="1066800" y="4038600"/>
            <a:ext cx="762000" cy="381000"/>
          </a:xfrm>
          <a:prstGeom prst="rect">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Rectangle 34"/>
          <p:cNvSpPr/>
          <p:nvPr/>
        </p:nvSpPr>
        <p:spPr bwMode="auto">
          <a:xfrm>
            <a:off x="2286000" y="2819400"/>
            <a:ext cx="2438400" cy="381000"/>
          </a:xfrm>
          <a:prstGeom prst="rect">
            <a:avLst/>
          </a:prstGeom>
          <a:solidFill>
            <a:srgbClr val="74B71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8" name="TextBox 37"/>
          <p:cNvSpPr txBox="1"/>
          <p:nvPr/>
        </p:nvSpPr>
        <p:spPr>
          <a:xfrm>
            <a:off x="609600" y="4419600"/>
            <a:ext cx="1676400" cy="923330"/>
          </a:xfrm>
          <a:prstGeom prst="rect">
            <a:avLst/>
          </a:prstGeom>
          <a:noFill/>
        </p:spPr>
        <p:txBody>
          <a:bodyPr wrap="square" rtlCol="0">
            <a:spAutoFit/>
          </a:bodyPr>
          <a:lstStyle/>
          <a:p>
            <a:pPr algn="ctr"/>
            <a:r>
              <a:rPr lang="en-US" dirty="0" smtClean="0"/>
              <a:t>Generate &amp; cluster  global</a:t>
            </a:r>
          </a:p>
          <a:p>
            <a:pPr algn="ctr"/>
            <a:r>
              <a:rPr lang="en-US" dirty="0" smtClean="0"/>
              <a:t>VPL</a:t>
            </a:r>
            <a:endParaRPr lang="en-US" dirty="0"/>
          </a:p>
        </p:txBody>
      </p:sp>
      <p:sp>
        <p:nvSpPr>
          <p:cNvPr id="41" name="TextBox 40"/>
          <p:cNvSpPr txBox="1"/>
          <p:nvPr/>
        </p:nvSpPr>
        <p:spPr>
          <a:xfrm>
            <a:off x="2895600" y="4572000"/>
            <a:ext cx="2209800" cy="369332"/>
          </a:xfrm>
          <a:prstGeom prst="rect">
            <a:avLst/>
          </a:prstGeom>
          <a:noFill/>
        </p:spPr>
        <p:txBody>
          <a:bodyPr wrap="square" rtlCol="0">
            <a:spAutoFit/>
          </a:bodyPr>
          <a:lstStyle/>
          <a:p>
            <a:pPr algn="ctr"/>
            <a:r>
              <a:rPr lang="en-US" dirty="0" smtClean="0"/>
              <a:t>Generate local VPLs</a:t>
            </a:r>
            <a:endParaRPr lang="en-US" dirty="0"/>
          </a:p>
        </p:txBody>
      </p:sp>
      <p:sp>
        <p:nvSpPr>
          <p:cNvPr id="42" name="TextBox 41"/>
          <p:cNvSpPr txBox="1"/>
          <p:nvPr/>
        </p:nvSpPr>
        <p:spPr>
          <a:xfrm>
            <a:off x="2438400" y="2450068"/>
            <a:ext cx="2133600" cy="369332"/>
          </a:xfrm>
          <a:prstGeom prst="rect">
            <a:avLst/>
          </a:prstGeom>
          <a:noFill/>
        </p:spPr>
        <p:txBody>
          <a:bodyPr wrap="square" rtlCol="0">
            <a:spAutoFit/>
          </a:bodyPr>
          <a:lstStyle/>
          <a:p>
            <a:pPr algn="ctr"/>
            <a:r>
              <a:rPr lang="en-US" dirty="0" smtClean="0"/>
              <a:t>Render  global  VPLs</a:t>
            </a:r>
            <a:endParaRPr lang="en-US" dirty="0"/>
          </a:p>
        </p:txBody>
      </p:sp>
      <p:sp>
        <p:nvSpPr>
          <p:cNvPr id="43" name="TextBox 42"/>
          <p:cNvSpPr txBox="1"/>
          <p:nvPr/>
        </p:nvSpPr>
        <p:spPr>
          <a:xfrm>
            <a:off x="4800600" y="2450068"/>
            <a:ext cx="1905000" cy="369332"/>
          </a:xfrm>
          <a:prstGeom prst="rect">
            <a:avLst/>
          </a:prstGeom>
          <a:noFill/>
        </p:spPr>
        <p:txBody>
          <a:bodyPr wrap="square" rtlCol="0">
            <a:spAutoFit/>
          </a:bodyPr>
          <a:lstStyle/>
          <a:p>
            <a:pPr algn="ctr"/>
            <a:r>
              <a:rPr lang="en-US" dirty="0" smtClean="0"/>
              <a:t>Render local VPLs</a:t>
            </a:r>
            <a:endParaRPr lang="en-US" dirty="0"/>
          </a:p>
        </p:txBody>
      </p:sp>
      <p:sp>
        <p:nvSpPr>
          <p:cNvPr id="69" name="Right Arrow 68"/>
          <p:cNvSpPr/>
          <p:nvPr/>
        </p:nvSpPr>
        <p:spPr bwMode="auto">
          <a:xfrm>
            <a:off x="6705600" y="2590800"/>
            <a:ext cx="762000" cy="838200"/>
          </a:xfrm>
          <a:prstGeom prst="rightArrow">
            <a:avLst>
              <a:gd name="adj1" fmla="val 45455"/>
              <a:gd name="adj2" fmla="val 50000"/>
            </a:avLst>
          </a:prstGeom>
          <a:solidFill>
            <a:srgbClr val="74B71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1981200" y="4038600"/>
            <a:ext cx="990600" cy="381000"/>
          </a:xfrm>
          <a:prstGeom prst="rect">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5" name="Rectangle 44"/>
          <p:cNvSpPr/>
          <p:nvPr/>
        </p:nvSpPr>
        <p:spPr bwMode="auto">
          <a:xfrm>
            <a:off x="3124200" y="4038600"/>
            <a:ext cx="990600" cy="381000"/>
          </a:xfrm>
          <a:prstGeom prst="rect">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6" name="Rectangle 45"/>
          <p:cNvSpPr/>
          <p:nvPr/>
        </p:nvSpPr>
        <p:spPr bwMode="auto">
          <a:xfrm>
            <a:off x="4267200" y="4038600"/>
            <a:ext cx="990600" cy="381000"/>
          </a:xfrm>
          <a:prstGeom prst="rect">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7" name="Rectangle 46"/>
          <p:cNvSpPr/>
          <p:nvPr/>
        </p:nvSpPr>
        <p:spPr bwMode="auto">
          <a:xfrm>
            <a:off x="5410200" y="4038600"/>
            <a:ext cx="990600" cy="381000"/>
          </a:xfrm>
          <a:prstGeom prst="rect">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8" name="Right Arrow 47"/>
          <p:cNvSpPr/>
          <p:nvPr/>
        </p:nvSpPr>
        <p:spPr bwMode="auto">
          <a:xfrm>
            <a:off x="6553200" y="3810000"/>
            <a:ext cx="914400" cy="838200"/>
          </a:xfrm>
          <a:prstGeom prst="rightArrow">
            <a:avLst>
              <a:gd name="adj1" fmla="val 45455"/>
              <a:gd name="adj2" fmla="val 50000"/>
            </a:avLst>
          </a:prstGeom>
          <a:solidFill>
            <a:srgbClr val="0860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9" name="Rectangle 48"/>
          <p:cNvSpPr/>
          <p:nvPr/>
        </p:nvSpPr>
        <p:spPr bwMode="auto">
          <a:xfrm>
            <a:off x="4876800" y="2819400"/>
            <a:ext cx="457200" cy="381000"/>
          </a:xfrm>
          <a:prstGeom prst="rect">
            <a:avLst/>
          </a:prstGeom>
          <a:solidFill>
            <a:srgbClr val="74B71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0" name="Rectangle 49"/>
          <p:cNvSpPr/>
          <p:nvPr/>
        </p:nvSpPr>
        <p:spPr bwMode="auto">
          <a:xfrm>
            <a:off x="5486400" y="2819400"/>
            <a:ext cx="457200" cy="381000"/>
          </a:xfrm>
          <a:prstGeom prst="rect">
            <a:avLst/>
          </a:prstGeom>
          <a:solidFill>
            <a:srgbClr val="74B71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1" name="Rectangle 50"/>
          <p:cNvSpPr/>
          <p:nvPr/>
        </p:nvSpPr>
        <p:spPr bwMode="auto">
          <a:xfrm>
            <a:off x="6096000" y="2819400"/>
            <a:ext cx="457200" cy="381000"/>
          </a:xfrm>
          <a:prstGeom prst="rect">
            <a:avLst/>
          </a:prstGeom>
          <a:solidFill>
            <a:srgbClr val="74B71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55" name="Curved Connector 54"/>
          <p:cNvCxnSpPr>
            <a:stCxn id="47" idx="3"/>
            <a:endCxn id="69" idx="1"/>
          </p:cNvCxnSpPr>
          <p:nvPr/>
        </p:nvCxnSpPr>
        <p:spPr bwMode="auto">
          <a:xfrm flipV="1">
            <a:off x="6400800" y="3009900"/>
            <a:ext cx="304800" cy="1219200"/>
          </a:xfrm>
          <a:prstGeom prst="curvedConnector3">
            <a:avLst>
              <a:gd name="adj1" fmla="val 50000"/>
            </a:avLst>
          </a:prstGeom>
          <a:solidFill>
            <a:schemeClr val="accent1"/>
          </a:solidFill>
          <a:ln w="19050" cap="flat" cmpd="sng" algn="ctr">
            <a:solidFill>
              <a:srgbClr val="FF3300"/>
            </a:solidFill>
            <a:prstDash val="solid"/>
            <a:round/>
            <a:headEnd type="none" w="med" len="med"/>
            <a:tailEnd type="arrow"/>
          </a:ln>
          <a:effectLst/>
        </p:spPr>
      </p:cxnSp>
      <p:cxnSp>
        <p:nvCxnSpPr>
          <p:cNvPr id="61" name="Curved Connector 60"/>
          <p:cNvCxnSpPr>
            <a:stCxn id="32" idx="3"/>
            <a:endCxn id="49" idx="1"/>
          </p:cNvCxnSpPr>
          <p:nvPr/>
        </p:nvCxnSpPr>
        <p:spPr bwMode="auto">
          <a:xfrm flipV="1">
            <a:off x="2971800" y="3009900"/>
            <a:ext cx="1905000" cy="1219200"/>
          </a:xfrm>
          <a:prstGeom prst="curvedConnector3">
            <a:avLst>
              <a:gd name="adj1" fmla="val 50000"/>
            </a:avLst>
          </a:prstGeom>
          <a:solidFill>
            <a:schemeClr val="accent1"/>
          </a:solidFill>
          <a:ln w="19050" cap="flat" cmpd="sng" algn="ctr">
            <a:solidFill>
              <a:srgbClr val="FF3300"/>
            </a:solidFill>
            <a:prstDash val="solid"/>
            <a:round/>
            <a:headEnd type="none" w="med" len="med"/>
            <a:tailEnd type="arrow"/>
          </a:ln>
          <a:effectLst/>
        </p:spPr>
      </p:cxnSp>
      <p:cxnSp>
        <p:nvCxnSpPr>
          <p:cNvPr id="62" name="Curved Connector 61"/>
          <p:cNvCxnSpPr>
            <a:stCxn id="33" idx="3"/>
            <a:endCxn id="35" idx="1"/>
          </p:cNvCxnSpPr>
          <p:nvPr/>
        </p:nvCxnSpPr>
        <p:spPr bwMode="auto">
          <a:xfrm flipV="1">
            <a:off x="1828800" y="3009900"/>
            <a:ext cx="457200" cy="1219200"/>
          </a:xfrm>
          <a:prstGeom prst="curvedConnector3">
            <a:avLst>
              <a:gd name="adj1" fmla="val 50000"/>
            </a:avLst>
          </a:prstGeom>
          <a:solidFill>
            <a:schemeClr val="accent1"/>
          </a:solidFill>
          <a:ln w="19050" cap="flat" cmpd="sng" algn="ctr">
            <a:solidFill>
              <a:srgbClr val="FF3300"/>
            </a:solidFill>
            <a:prstDash val="solid"/>
            <a:round/>
            <a:headEnd type="none" w="med" len="med"/>
            <a:tailEnd type="arrow"/>
          </a:ln>
          <a:effectLst/>
        </p:spPr>
      </p:cxnSp>
      <p:cxnSp>
        <p:nvCxnSpPr>
          <p:cNvPr id="63" name="Curved Connector 62"/>
          <p:cNvCxnSpPr>
            <a:stCxn id="46" idx="3"/>
            <a:endCxn id="51" idx="1"/>
          </p:cNvCxnSpPr>
          <p:nvPr/>
        </p:nvCxnSpPr>
        <p:spPr bwMode="auto">
          <a:xfrm flipV="1">
            <a:off x="5257800" y="3009900"/>
            <a:ext cx="838200" cy="1219200"/>
          </a:xfrm>
          <a:prstGeom prst="curvedConnector3">
            <a:avLst>
              <a:gd name="adj1" fmla="val 50000"/>
            </a:avLst>
          </a:prstGeom>
          <a:solidFill>
            <a:schemeClr val="accent1"/>
          </a:solidFill>
          <a:ln w="19050" cap="flat" cmpd="sng" algn="ctr">
            <a:solidFill>
              <a:srgbClr val="FF3300"/>
            </a:solidFill>
            <a:prstDash val="solid"/>
            <a:round/>
            <a:headEnd type="none" w="med" len="med"/>
            <a:tailEnd type="arrow"/>
          </a:ln>
          <a:effectLst/>
        </p:spPr>
      </p:cxnSp>
      <p:cxnSp>
        <p:nvCxnSpPr>
          <p:cNvPr id="64" name="Curved Connector 63"/>
          <p:cNvCxnSpPr>
            <a:stCxn id="45" idx="3"/>
            <a:endCxn id="50" idx="1"/>
          </p:cNvCxnSpPr>
          <p:nvPr/>
        </p:nvCxnSpPr>
        <p:spPr bwMode="auto">
          <a:xfrm flipV="1">
            <a:off x="4114800" y="3009900"/>
            <a:ext cx="1371600" cy="1219200"/>
          </a:xfrm>
          <a:prstGeom prst="curvedConnector3">
            <a:avLst>
              <a:gd name="adj1" fmla="val 50000"/>
            </a:avLst>
          </a:prstGeom>
          <a:solidFill>
            <a:schemeClr val="accent1"/>
          </a:solidFill>
          <a:ln w="19050" cap="flat" cmpd="sng" algn="ctr">
            <a:solidFill>
              <a:srgbClr val="FF3300"/>
            </a:solidFill>
            <a:prstDash val="solid"/>
            <a:round/>
            <a:headEnd type="none" w="med" len="med"/>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p:stCondLst>
                              <p:cond delay="500"/>
                            </p:stCondLst>
                            <p:childTnLst>
                              <p:par>
                                <p:cTn id="53" presetID="10" presetClass="entr" presetSubtype="0" fill="hold" nodeType="afterEffect">
                                  <p:stCondLst>
                                    <p:cond delay="30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ntr" presetSubtype="0" fill="hold" grpId="0" nodeType="withEffect">
                                  <p:stCondLst>
                                    <p:cond delay="30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30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par>
                          <p:cTn id="62" fill="hold">
                            <p:stCondLst>
                              <p:cond delay="1300"/>
                            </p:stCondLst>
                            <p:childTnLst>
                              <p:par>
                                <p:cTn id="63" presetID="10" presetClass="entr" presetSubtype="0" fill="hold" nodeType="afterEffect">
                                  <p:stCondLst>
                                    <p:cond delay="30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grpId="0" nodeType="withEffect">
                                  <p:stCondLst>
                                    <p:cond delay="30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par>
                          <p:cTn id="69" fill="hold">
                            <p:stCondLst>
                              <p:cond delay="2100"/>
                            </p:stCondLst>
                            <p:childTnLst>
                              <p:par>
                                <p:cTn id="70" presetID="10" presetClass="entr" presetSubtype="0" fill="hold" grpId="0" nodeType="afterEffect">
                                  <p:stCondLst>
                                    <p:cond delay="30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nodeType="withEffect">
                                  <p:stCondLst>
                                    <p:cond delay="30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3" grpId="0" animBg="1"/>
      <p:bldP spid="35" grpId="0" animBg="1"/>
      <p:bldP spid="38" grpId="0"/>
      <p:bldP spid="41" grpId="0"/>
      <p:bldP spid="42" grpId="0"/>
      <p:bldP spid="43" grpId="0"/>
      <p:bldP spid="69" grpId="0" animBg="1"/>
      <p:bldP spid="32" grpId="0" animBg="1"/>
      <p:bldP spid="45" grpId="0" animBg="1"/>
      <p:bldP spid="46" grpId="0" animBg="1"/>
      <p:bldP spid="47" grpId="0" animBg="1"/>
      <p:bldP spid="48" grpId="0" animBg="1"/>
      <p:bldP spid="49" grpId="0" animBg="1"/>
      <p:bldP spid="50"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bwMode="auto">
          <a:xfrm>
            <a:off x="152400" y="609600"/>
            <a:ext cx="8763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96925" y="2933700"/>
            <a:ext cx="7550150" cy="990600"/>
          </a:xfrm>
        </p:spPr>
        <p:txBody>
          <a:bodyPr/>
          <a:lstStyle/>
          <a:p>
            <a:r>
              <a:rPr lang="en-US" b="1" dirty="0" smtClean="0"/>
              <a:t>Results</a:t>
            </a:r>
            <a:endParaRPr lang="en-US" b="1"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591175"/>
          </a:xfrm>
        </p:spPr>
        <p:txBody>
          <a:bodyPr/>
          <a:lstStyle/>
          <a:p>
            <a:r>
              <a:rPr lang="en-US" dirty="0" smtClean="0"/>
              <a:t>Indirect glossy highlights from complex geometry</a:t>
            </a:r>
            <a:endParaRPr lang="en-US" sz="21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a:p>
            <a:endParaRPr lang="en-US" sz="2400" dirty="0" smtClean="0">
              <a:solidFill>
                <a:schemeClr val="bg2">
                  <a:lumMod val="40000"/>
                  <a:lumOff val="60000"/>
                </a:schemeClr>
              </a:solidFill>
            </a:endParaRPr>
          </a:p>
        </p:txBody>
      </p:sp>
      <p:pic>
        <p:nvPicPr>
          <p:cNvPr id="26"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152400" y="2286000"/>
            <a:ext cx="4343400" cy="3257550"/>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11"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648200" y="2286000"/>
            <a:ext cx="4343400" cy="325755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3" name="Title 2"/>
          <p:cNvSpPr>
            <a:spLocks noGrp="1"/>
          </p:cNvSpPr>
          <p:nvPr>
            <p:ph type="title"/>
          </p:nvPr>
        </p:nvSpPr>
        <p:spPr/>
        <p:txBody>
          <a:bodyPr/>
          <a:lstStyle/>
          <a:p>
            <a:r>
              <a:rPr lang="en-US" dirty="0" smtClean="0"/>
              <a:t>Our new approach</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a:t>
            </a:fld>
            <a:endParaRPr lang="en-US" dirty="0">
              <a:solidFill>
                <a:srgbClr val="FFFFFF"/>
              </a:solidFill>
            </a:endParaRPr>
          </a:p>
        </p:txBody>
      </p:sp>
      <p:sp>
        <p:nvSpPr>
          <p:cNvPr id="17" name="TextBox 6"/>
          <p:cNvSpPr txBox="1"/>
          <p:nvPr/>
        </p:nvSpPr>
        <p:spPr>
          <a:xfrm>
            <a:off x="152400" y="5181600"/>
            <a:ext cx="4343400" cy="369332"/>
          </a:xfrm>
          <a:prstGeom prst="rect">
            <a:avLst/>
          </a:prstGeom>
          <a:noFill/>
        </p:spPr>
        <p:txBody>
          <a:bodyPr wrap="square" rtlCol="0">
            <a:spAutoFit/>
          </a:bodyPr>
          <a:lstStyle/>
          <a:p>
            <a:pPr eaLnBrk="0" fontAlgn="base" hangingPunct="0">
              <a:spcBef>
                <a:spcPct val="0"/>
              </a:spcBef>
              <a:spcAft>
                <a:spcPct val="0"/>
              </a:spcAft>
            </a:pPr>
            <a:r>
              <a:rPr lang="en-US" b="1" dirty="0" smtClean="0"/>
              <a:t>our approach:  6 minutes </a:t>
            </a:r>
          </a:p>
        </p:txBody>
      </p:sp>
      <p:sp>
        <p:nvSpPr>
          <p:cNvPr id="19" name="TextBox 8"/>
          <p:cNvSpPr txBox="1"/>
          <p:nvPr/>
        </p:nvSpPr>
        <p:spPr>
          <a:xfrm>
            <a:off x="4648200" y="5181600"/>
            <a:ext cx="2743200" cy="369332"/>
          </a:xfrm>
          <a:prstGeom prst="rect">
            <a:avLst/>
          </a:prstGeom>
          <a:noFill/>
        </p:spPr>
        <p:txBody>
          <a:bodyPr wrap="square" rtlCol="0">
            <a:spAutoFit/>
          </a:bodyPr>
          <a:lstStyle/>
          <a:p>
            <a:pPr eaLnBrk="0" fontAlgn="base" hangingPunct="0">
              <a:spcBef>
                <a:spcPct val="0"/>
              </a:spcBef>
              <a:spcAft>
                <a:spcPct val="0"/>
              </a:spcAft>
            </a:pPr>
            <a:r>
              <a:rPr lang="en-US" b="1" dirty="0" smtClean="0"/>
              <a:t>reference:  244 minutes</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30</a:t>
            </a:fld>
            <a:endParaRPr lang="en-US" dirty="0">
              <a:solidFill>
                <a:srgbClr val="FFFFFF"/>
              </a:solidFill>
            </a:endParaRPr>
          </a:p>
        </p:txBody>
      </p:sp>
      <p:sp>
        <p:nvSpPr>
          <p:cNvPr id="4" name="Title 3"/>
          <p:cNvSpPr>
            <a:spLocks noGrp="1"/>
          </p:cNvSpPr>
          <p:nvPr>
            <p:ph type="title"/>
          </p:nvPr>
        </p:nvSpPr>
        <p:spPr/>
        <p:txBody>
          <a:bodyPr/>
          <a:lstStyle/>
          <a:p>
            <a:r>
              <a:rPr lang="en-US" dirty="0" smtClean="0"/>
              <a:t>Tableau</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9" cy="2663999"/>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9" cy="2663999"/>
          </a:xfrm>
          <a:prstGeom prst="rect">
            <a:avLst/>
          </a:prstGeom>
          <a:noFill/>
          <a:ln>
            <a:solidFill>
              <a:schemeClr val="tx1"/>
            </a:solidFill>
          </a:ln>
          <a:effectLst>
            <a:outerShdw blurRad="241300" sx="104000" sy="104000" algn="ctr" rotWithShape="0">
              <a:schemeClr val="bg1">
                <a:alpha val="40000"/>
              </a:schemeClr>
            </a:outerShdw>
          </a:effectLst>
        </p:spPr>
      </p:pic>
      <p:pic>
        <p:nvPicPr>
          <p:cNvPr id="7" name="Picture 4" descr="D:\School\!PhD\Cornell\projects\render2010\paper\fig\new_results\Fig8\tab\lq\tab_vsl_lq-01.png"/>
          <p:cNvPicPr>
            <a:picLocks noChangeAspect="1" noChangeArrowheads="1"/>
          </p:cNvPicPr>
          <p:nvPr/>
        </p:nvPicPr>
        <p:blipFill>
          <a:blip r:embed="rId5" cstate="print"/>
          <a:stretch>
            <a:fillRect/>
          </a:stretch>
        </p:blipFill>
        <p:spPr bwMode="auto">
          <a:xfrm>
            <a:off x="4953000" y="1143000"/>
            <a:ext cx="3551999" cy="2663999"/>
          </a:xfrm>
          <a:prstGeom prst="rect">
            <a:avLst/>
          </a:prstGeom>
          <a:noFill/>
          <a:ln>
            <a:solidFill>
              <a:schemeClr val="tx1"/>
            </a:solidFill>
          </a:ln>
          <a:effectLst>
            <a:outerShdw blurRad="241300" sx="104000" sy="104000" algn="ctr" rotWithShape="0">
              <a:schemeClr val="bg1">
                <a:alpha val="40000"/>
              </a:schemeClr>
            </a:outerShdw>
          </a:effectLst>
        </p:spPr>
      </p:pic>
      <p:sp>
        <p:nvSpPr>
          <p:cNvPr id="44"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local lights:</a:t>
            </a:r>
          </a:p>
        </p:txBody>
      </p:sp>
      <p:sp>
        <p:nvSpPr>
          <p:cNvPr id="45"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5,000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55,600,000</a:t>
            </a:r>
          </a:p>
        </p:txBody>
      </p:sp>
      <p:sp>
        <p:nvSpPr>
          <p:cNvPr id="12" name="TextBox 11"/>
          <p:cNvSpPr txBox="1"/>
          <p:nvPr/>
        </p:nvSpPr>
        <p:spPr>
          <a:xfrm>
            <a:off x="4953000" y="1143000"/>
            <a:ext cx="1915909" cy="369332"/>
          </a:xfrm>
          <a:prstGeom prst="rect">
            <a:avLst/>
          </a:prstGeom>
          <a:solidFill>
            <a:srgbClr val="000000">
              <a:alpha val="30000"/>
            </a:srgbClr>
          </a:solidFill>
        </p:spPr>
        <p:txBody>
          <a:bodyPr wrap="none" rtlCol="0">
            <a:spAutoFit/>
          </a:bodyPr>
          <a:lstStyle/>
          <a:p>
            <a:r>
              <a:rPr lang="en-US" b="1" dirty="0" smtClean="0">
                <a:latin typeface="+mn-lt"/>
              </a:rPr>
              <a:t>VSL: 6 min 16 sec</a:t>
            </a:r>
            <a:endParaRPr lang="en-US" b="1" dirty="0">
              <a:latin typeface="+mn-lt"/>
            </a:endParaRPr>
          </a:p>
        </p:txBody>
      </p:sp>
      <p:sp>
        <p:nvSpPr>
          <p:cNvPr id="13" name="TextBox 12"/>
          <p:cNvSpPr txBox="1"/>
          <p:nvPr/>
        </p:nvSpPr>
        <p:spPr>
          <a:xfrm>
            <a:off x="914400" y="2209800"/>
            <a:ext cx="1866217" cy="369332"/>
          </a:xfrm>
          <a:prstGeom prst="rect">
            <a:avLst/>
          </a:prstGeom>
          <a:solidFill>
            <a:srgbClr val="000000">
              <a:alpha val="30000"/>
            </a:srgbClr>
          </a:solidFill>
        </p:spPr>
        <p:txBody>
          <a:bodyPr wrap="none" rtlCol="0">
            <a:spAutoFit/>
          </a:bodyPr>
          <a:lstStyle/>
          <a:p>
            <a:r>
              <a:rPr lang="en-US" b="1" dirty="0" smtClean="0"/>
              <a:t>O</a:t>
            </a:r>
            <a:r>
              <a:rPr lang="en-US" b="1" dirty="0" smtClean="0">
                <a:latin typeface="+mn-lt"/>
              </a:rPr>
              <a:t>ur: 5 min 43 sec</a:t>
            </a:r>
            <a:endParaRPr lang="en-US" b="1" dirty="0">
              <a:latin typeface="+mn-lt"/>
            </a:endParaRPr>
          </a:p>
        </p:txBody>
      </p:sp>
      <p:sp>
        <p:nvSpPr>
          <p:cNvPr id="14" name="TextBox 13"/>
          <p:cNvSpPr txBox="1"/>
          <p:nvPr/>
        </p:nvSpPr>
        <p:spPr>
          <a:xfrm>
            <a:off x="4953000" y="4038600"/>
            <a:ext cx="2029723" cy="369332"/>
          </a:xfrm>
          <a:prstGeom prst="rect">
            <a:avLst/>
          </a:prstGeom>
          <a:solidFill>
            <a:srgbClr val="000000">
              <a:alpha val="30000"/>
            </a:srgbClr>
          </a:solidFill>
        </p:spPr>
        <p:txBody>
          <a:bodyPr wrap="none" rtlCol="0">
            <a:spAutoFit/>
          </a:bodyPr>
          <a:lstStyle/>
          <a:p>
            <a:r>
              <a:rPr lang="en-US" b="1" dirty="0" smtClean="0">
                <a:latin typeface="+mn-lt"/>
              </a:rPr>
              <a:t>reference: 244 min</a:t>
            </a:r>
            <a:endParaRPr lang="en-US" b="1"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
                                            <p:txEl>
                                              <p:pRg st="0" end="0"/>
                                            </p:txEl>
                                          </p:spTgt>
                                        </p:tgtEl>
                                        <p:attrNameLst>
                                          <p:attrName>style.visibility</p:attrName>
                                        </p:attrNameLst>
                                      </p:cBhvr>
                                      <p:to>
                                        <p:strVal val="visible"/>
                                      </p:to>
                                    </p:set>
                                    <p:animEffect transition="in" filter="fade">
                                      <p:cBhvr>
                                        <p:cTn id="10" dur="500"/>
                                        <p:tgtEl>
                                          <p:spTgt spid="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animEffect transition="in" filter="fade">
                                      <p:cBhvr>
                                        <p:cTn id="15" dur="500"/>
                                        <p:tgtEl>
                                          <p:spTgt spid="4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xEl>
                                              <p:pRg st="1" end="1"/>
                                            </p:txEl>
                                          </p:spTgt>
                                        </p:tgtEl>
                                        <p:attrNameLst>
                                          <p:attrName>style.visibility</p:attrName>
                                        </p:attrNameLst>
                                      </p:cBhvr>
                                      <p:to>
                                        <p:strVal val="visible"/>
                                      </p:to>
                                    </p:set>
                                    <p:animEffect transition="in" filter="fade">
                                      <p:cBhvr>
                                        <p:cTn id="18" dur="500"/>
                                        <p:tgtEl>
                                          <p:spTgt spid="4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animEffect transition="in" filter="fade">
                                      <p:cBhvr>
                                        <p:cTn id="23" dur="500"/>
                                        <p:tgtEl>
                                          <p:spTgt spid="4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5">
                                            <p:txEl>
                                              <p:pRg st="2" end="2"/>
                                            </p:txEl>
                                          </p:spTgt>
                                        </p:tgtEl>
                                        <p:attrNameLst>
                                          <p:attrName>style.visibility</p:attrName>
                                        </p:attrNameLst>
                                      </p:cBhvr>
                                      <p:to>
                                        <p:strVal val="visible"/>
                                      </p:to>
                                    </p:set>
                                    <p:animEffect transition="in" filter="fade">
                                      <p:cBhvr>
                                        <p:cTn id="26" dur="500"/>
                                        <p:tgtEl>
                                          <p:spTgt spid="4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31</a:t>
            </a:fld>
            <a:endParaRPr lang="en-US" dirty="0">
              <a:solidFill>
                <a:srgbClr val="FFFFFF"/>
              </a:solidFill>
            </a:endParaRPr>
          </a:p>
        </p:txBody>
      </p:sp>
      <p:sp>
        <p:nvSpPr>
          <p:cNvPr id="4" name="Title 3"/>
          <p:cNvSpPr>
            <a:spLocks noGrp="1"/>
          </p:cNvSpPr>
          <p:nvPr>
            <p:ph type="title"/>
          </p:nvPr>
        </p:nvSpPr>
        <p:spPr/>
        <p:txBody>
          <a:bodyPr/>
          <a:lstStyle/>
          <a:p>
            <a:r>
              <a:rPr lang="en-US" dirty="0" smtClean="0"/>
              <a:t>Tableau</a:t>
            </a:r>
            <a:endParaRPr lang="en-US" dirty="0"/>
          </a:p>
        </p:txBody>
      </p:sp>
      <p:pic>
        <p:nvPicPr>
          <p:cNvPr id="7" name="Picture 4" descr="D:\School\!PhD\Cornell\projects\render2010\paper\fig\new_results\Fig8\tab\lq\tab_vsl_lq-01.png"/>
          <p:cNvPicPr>
            <a:picLocks noChangeAspect="1" noChangeArrowheads="1"/>
          </p:cNvPicPr>
          <p:nvPr/>
        </p:nvPicPr>
        <p:blipFill>
          <a:blip r:embed="rId3" cstate="print"/>
          <a:stretch>
            <a:fillRect/>
          </a:stretch>
        </p:blipFill>
        <p:spPr bwMode="auto">
          <a:xfrm>
            <a:off x="4953000" y="1143000"/>
            <a:ext cx="3551999" cy="2663999"/>
          </a:xfrm>
          <a:prstGeom prst="rect">
            <a:avLst/>
          </a:prstGeom>
          <a:noFill/>
          <a:ln>
            <a:solidFill>
              <a:schemeClr val="tx1"/>
            </a:solidFill>
          </a:ln>
          <a:effectLst>
            <a:outerShdw blurRad="241300" sx="104000" sy="104000" algn="ctr" rotWithShape="0">
              <a:schemeClr val="bg1">
                <a:alpha val="40000"/>
              </a:schemeClr>
            </a:outerShdw>
          </a:effectLst>
        </p:spPr>
      </p:pic>
      <p:sp>
        <p:nvSpPr>
          <p:cNvPr id="10" name="TextBox 9"/>
          <p:cNvSpPr txBox="1"/>
          <p:nvPr/>
        </p:nvSpPr>
        <p:spPr>
          <a:xfrm>
            <a:off x="4953000" y="1143000"/>
            <a:ext cx="1915909" cy="369332"/>
          </a:xfrm>
          <a:prstGeom prst="rect">
            <a:avLst/>
          </a:prstGeom>
          <a:solidFill>
            <a:srgbClr val="000000">
              <a:alpha val="30000"/>
            </a:srgbClr>
          </a:solidFill>
        </p:spPr>
        <p:txBody>
          <a:bodyPr wrap="none" rtlCol="0">
            <a:spAutoFit/>
          </a:bodyPr>
          <a:lstStyle/>
          <a:p>
            <a:r>
              <a:rPr lang="en-US" b="1" dirty="0" smtClean="0">
                <a:latin typeface="+mn-lt"/>
              </a:rPr>
              <a:t>VSL: 6 min 16 sec</a:t>
            </a:r>
            <a:endParaRPr lang="en-US" b="1" dirty="0">
              <a:latin typeface="+mn-lt"/>
            </a:endParaRPr>
          </a:p>
        </p:txBody>
      </p:sp>
      <p:pic>
        <p:nvPicPr>
          <p:cNvPr id="11" name="Picture 2" descr="D:\School\!PhD\Cornell\projects\render2010\paper\fig\new_results\Fig8\tab\lq\tab_our_lq-01.png"/>
          <p:cNvPicPr>
            <a:picLocks noChangeAspect="1" noChangeArrowheads="1"/>
          </p:cNvPicPr>
          <p:nvPr/>
        </p:nvPicPr>
        <p:blipFill>
          <a:blip r:embed="rId4" cstate="print"/>
          <a:srcRect/>
          <a:stretch>
            <a:fillRect/>
          </a:stretch>
        </p:blipFill>
        <p:spPr bwMode="auto">
          <a:xfrm>
            <a:off x="914400" y="2209800"/>
            <a:ext cx="3551999" cy="2664000"/>
          </a:xfrm>
          <a:prstGeom prst="rect">
            <a:avLst/>
          </a:prstGeom>
          <a:noFill/>
          <a:ln w="38100">
            <a:solidFill>
              <a:srgbClr val="FF9900"/>
            </a:solidFill>
          </a:ln>
          <a:effectLst>
            <a:outerShdw blurRad="241300" sx="104000" sy="104000" algn="ctr" rotWithShape="0">
              <a:schemeClr val="bg1">
                <a:alpha val="40000"/>
              </a:schemeClr>
            </a:outerShdw>
          </a:effectLst>
        </p:spPr>
      </p:pic>
      <p:sp>
        <p:nvSpPr>
          <p:cNvPr id="12" name="TextBox 11"/>
          <p:cNvSpPr txBox="1"/>
          <p:nvPr/>
        </p:nvSpPr>
        <p:spPr>
          <a:xfrm>
            <a:off x="914400" y="2209800"/>
            <a:ext cx="1866217" cy="369332"/>
          </a:xfrm>
          <a:prstGeom prst="rect">
            <a:avLst/>
          </a:prstGeom>
          <a:solidFill>
            <a:srgbClr val="000000">
              <a:alpha val="30000"/>
            </a:srgbClr>
          </a:solidFill>
        </p:spPr>
        <p:txBody>
          <a:bodyPr wrap="none" rtlCol="0">
            <a:spAutoFit/>
          </a:bodyPr>
          <a:lstStyle/>
          <a:p>
            <a:r>
              <a:rPr lang="en-US" b="1" dirty="0" smtClean="0"/>
              <a:t>O</a:t>
            </a:r>
            <a:r>
              <a:rPr lang="en-US" b="1" dirty="0" smtClean="0">
                <a:latin typeface="+mn-lt"/>
              </a:rPr>
              <a:t>ur: 5 min 43 sec</a:t>
            </a:r>
            <a:endParaRPr lang="en-US" b="1" dirty="0">
              <a:latin typeface="+mn-lt"/>
            </a:endParaRPr>
          </a:p>
        </p:txBody>
      </p:sp>
      <p:pic>
        <p:nvPicPr>
          <p:cNvPr id="13" name="Picture 9" descr="D:\School\!PhD\Cornell\projects\render2010\paper\fig\new_results\Fig8\tab\lq\tab_our_lq-02.png"/>
          <p:cNvPicPr>
            <a:picLocks noChangeAspect="1" noChangeArrowheads="1"/>
          </p:cNvPicPr>
          <p:nvPr/>
        </p:nvPicPr>
        <p:blipFill>
          <a:blip r:embed="rId5" cstate="print"/>
          <a:srcRect/>
          <a:stretch>
            <a:fillRect/>
          </a:stretch>
        </p:blipFill>
        <p:spPr bwMode="auto">
          <a:xfrm>
            <a:off x="2354560" y="4381200"/>
            <a:ext cx="1438244" cy="648000"/>
          </a:xfrm>
          <a:prstGeom prst="rect">
            <a:avLst/>
          </a:prstGeom>
          <a:noFill/>
        </p:spPr>
      </p:pic>
      <p:pic>
        <p:nvPicPr>
          <p:cNvPr id="14" name="Picture 10" descr="D:\School\!PhD\Cornell\projects\render2010\paper\fig\new_results\Fig8\tab\lq\tab_our_lq-03.png"/>
          <p:cNvPicPr>
            <a:picLocks noChangeAspect="1" noChangeArrowheads="1"/>
          </p:cNvPicPr>
          <p:nvPr/>
        </p:nvPicPr>
        <p:blipFill>
          <a:blip r:embed="rId6" cstate="print"/>
          <a:srcRect/>
          <a:stretch>
            <a:fillRect/>
          </a:stretch>
        </p:blipFill>
        <p:spPr bwMode="auto">
          <a:xfrm>
            <a:off x="914400" y="4381200"/>
            <a:ext cx="1438244" cy="648000"/>
          </a:xfrm>
          <a:prstGeom prst="rect">
            <a:avLst/>
          </a:prstGeom>
          <a:noFill/>
        </p:spPr>
      </p:pic>
      <p:cxnSp>
        <p:nvCxnSpPr>
          <p:cNvPr id="15" name="Přímá spojovací čára 33"/>
          <p:cNvCxnSpPr/>
          <p:nvPr/>
        </p:nvCxnSpPr>
        <p:spPr bwMode="auto">
          <a:xfrm rot="10800000" flipV="1">
            <a:off x="2362994" y="3971726"/>
            <a:ext cx="1359696" cy="419100"/>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6" name="Přímá spojovací čára 33"/>
          <p:cNvCxnSpPr/>
          <p:nvPr/>
        </p:nvCxnSpPr>
        <p:spPr bwMode="auto">
          <a:xfrm rot="10800000" flipV="1">
            <a:off x="3779838" y="4147938"/>
            <a:ext cx="340518" cy="238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7" name="Přímá spojovací čára 41"/>
          <p:cNvCxnSpPr/>
          <p:nvPr/>
        </p:nvCxnSpPr>
        <p:spPr bwMode="auto">
          <a:xfrm rot="10800000" flipV="1">
            <a:off x="939804" y="4232268"/>
            <a:ext cx="415922" cy="155575"/>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18" name="Přímá spojovací čára 41"/>
          <p:cNvCxnSpPr/>
          <p:nvPr/>
        </p:nvCxnSpPr>
        <p:spPr bwMode="auto">
          <a:xfrm>
            <a:off x="1758950" y="4232275"/>
            <a:ext cx="577851" cy="161924"/>
          </a:xfrm>
          <a:prstGeom prst="line">
            <a:avLst/>
          </a:prstGeom>
          <a:solidFill>
            <a:schemeClr val="accent1"/>
          </a:solidFill>
          <a:ln w="9525" cap="flat" cmpd="sng" algn="ctr">
            <a:solidFill>
              <a:srgbClr val="FF0000"/>
            </a:solidFill>
            <a:prstDash val="dash"/>
            <a:round/>
            <a:headEnd type="none" w="med" len="med"/>
            <a:tailEnd type="none" w="med" len="med"/>
          </a:ln>
          <a:effectLst/>
        </p:spPr>
      </p:cxnSp>
      <p:pic>
        <p:nvPicPr>
          <p:cNvPr id="19" name="Picture 3" descr="D:\School\!PhD\Cornell\projects\render2010\paper\fig\new_results\Fig8\tab\lq\tab_pt_lq-01.png"/>
          <p:cNvPicPr>
            <a:picLocks noChangeAspect="1" noChangeArrowheads="1"/>
          </p:cNvPicPr>
          <p:nvPr/>
        </p:nvPicPr>
        <p:blipFill>
          <a:blip r:embed="rId7" cstate="print"/>
          <a:srcRect/>
          <a:stretch>
            <a:fillRect/>
          </a:stretch>
        </p:blipFill>
        <p:spPr bwMode="auto">
          <a:xfrm>
            <a:off x="4953000" y="4038600"/>
            <a:ext cx="3551999" cy="2664000"/>
          </a:xfrm>
          <a:prstGeom prst="rect">
            <a:avLst/>
          </a:prstGeom>
          <a:noFill/>
          <a:ln>
            <a:solidFill>
              <a:schemeClr val="tx1"/>
            </a:solidFill>
          </a:ln>
          <a:effectLst>
            <a:outerShdw blurRad="241300" sx="104000" sy="104000" algn="ctr" rotWithShape="0">
              <a:schemeClr val="bg1">
                <a:alpha val="40000"/>
              </a:schemeClr>
            </a:outerShdw>
          </a:effectLst>
        </p:spPr>
      </p:pic>
      <p:sp>
        <p:nvSpPr>
          <p:cNvPr id="20" name="TextBox 19"/>
          <p:cNvSpPr txBox="1"/>
          <p:nvPr/>
        </p:nvSpPr>
        <p:spPr>
          <a:xfrm>
            <a:off x="4953000" y="4038600"/>
            <a:ext cx="2029723" cy="369332"/>
          </a:xfrm>
          <a:prstGeom prst="rect">
            <a:avLst/>
          </a:prstGeom>
          <a:solidFill>
            <a:srgbClr val="000000">
              <a:alpha val="30000"/>
            </a:srgbClr>
          </a:solidFill>
        </p:spPr>
        <p:txBody>
          <a:bodyPr wrap="none" rtlCol="0">
            <a:spAutoFit/>
          </a:bodyPr>
          <a:lstStyle/>
          <a:p>
            <a:r>
              <a:rPr lang="en-US" b="1" dirty="0" smtClean="0">
                <a:latin typeface="+mn-lt"/>
              </a:rPr>
              <a:t>reference: 244 min</a:t>
            </a:r>
            <a:endParaRPr lang="en-US" b="1" dirty="0">
              <a:latin typeface="+mn-lt"/>
            </a:endParaRPr>
          </a:p>
        </p:txBody>
      </p:sp>
      <p:pic>
        <p:nvPicPr>
          <p:cNvPr id="21" name="Picture 7" descr="D:\School\!PhD\Cornell\projects\render2010\paper\fig\new_results\Fig8\tab\lq\tab_pt_lq-02.png"/>
          <p:cNvPicPr>
            <a:picLocks noChangeAspect="1" noChangeArrowheads="1"/>
          </p:cNvPicPr>
          <p:nvPr/>
        </p:nvPicPr>
        <p:blipFill>
          <a:blip r:embed="rId8" cstate="print"/>
          <a:srcRect/>
          <a:stretch>
            <a:fillRect/>
          </a:stretch>
        </p:blipFill>
        <p:spPr bwMode="auto">
          <a:xfrm>
            <a:off x="6393160" y="6210000"/>
            <a:ext cx="1438244" cy="648000"/>
          </a:xfrm>
          <a:prstGeom prst="rect">
            <a:avLst/>
          </a:prstGeom>
          <a:noFill/>
        </p:spPr>
      </p:pic>
      <p:pic>
        <p:nvPicPr>
          <p:cNvPr id="22" name="Picture 8" descr="D:\School\!PhD\Cornell\projects\render2010\paper\fig\new_results\Fig8\tab\lq\tab_pt_lq-03.png"/>
          <p:cNvPicPr>
            <a:picLocks noChangeAspect="1" noChangeArrowheads="1"/>
          </p:cNvPicPr>
          <p:nvPr/>
        </p:nvPicPr>
        <p:blipFill>
          <a:blip r:embed="rId9" cstate="print"/>
          <a:srcRect/>
          <a:stretch>
            <a:fillRect/>
          </a:stretch>
        </p:blipFill>
        <p:spPr bwMode="auto">
          <a:xfrm>
            <a:off x="4953000" y="6210000"/>
            <a:ext cx="1438244" cy="648000"/>
          </a:xfrm>
          <a:prstGeom prst="rect">
            <a:avLst/>
          </a:prstGeom>
          <a:noFill/>
        </p:spPr>
      </p:pic>
      <p:cxnSp>
        <p:nvCxnSpPr>
          <p:cNvPr id="23" name="Přímá spojovací čára 33"/>
          <p:cNvCxnSpPr/>
          <p:nvPr/>
        </p:nvCxnSpPr>
        <p:spPr bwMode="auto">
          <a:xfrm rot="10800000" flipV="1">
            <a:off x="6401594" y="5803106"/>
            <a:ext cx="1359696" cy="419100"/>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4" name="Přímá spojovací čára 33"/>
          <p:cNvCxnSpPr/>
          <p:nvPr/>
        </p:nvCxnSpPr>
        <p:spPr bwMode="auto">
          <a:xfrm rot="10800000" flipV="1">
            <a:off x="7818438" y="5979318"/>
            <a:ext cx="340518" cy="238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5" name="Přímá spojovací čára 41"/>
          <p:cNvCxnSpPr/>
          <p:nvPr/>
        </p:nvCxnSpPr>
        <p:spPr bwMode="auto">
          <a:xfrm rot="10800000" flipV="1">
            <a:off x="4978400" y="6064250"/>
            <a:ext cx="419100" cy="15875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6" name="Přímá spojovací čára 41"/>
          <p:cNvCxnSpPr/>
          <p:nvPr/>
        </p:nvCxnSpPr>
        <p:spPr bwMode="auto">
          <a:xfrm>
            <a:off x="5797550" y="6064250"/>
            <a:ext cx="577851" cy="165099"/>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28" name="Content Placeholder 1"/>
          <p:cNvSpPr>
            <a:spLocks noGrp="1"/>
          </p:cNvSpPr>
          <p:nvPr>
            <p:ph idx="1"/>
          </p:nvPr>
        </p:nvSpPr>
        <p:spPr>
          <a:xfrm>
            <a:off x="228600" y="5181600"/>
            <a:ext cx="2590800" cy="1524000"/>
          </a:xfrm>
        </p:spPr>
        <p:txBody>
          <a:bodyPr/>
          <a:lstStyle/>
          <a:p>
            <a:r>
              <a:rPr lang="en-US" sz="2700" dirty="0" smtClean="0"/>
              <a:t>shadow maps:</a:t>
            </a:r>
          </a:p>
          <a:p>
            <a:r>
              <a:rPr lang="en-US" sz="2700" dirty="0" smtClean="0"/>
              <a:t>global lights: </a:t>
            </a:r>
          </a:p>
          <a:p>
            <a:r>
              <a:rPr lang="en-US" sz="2700" dirty="0" smtClean="0"/>
              <a:t>local lights:</a:t>
            </a:r>
          </a:p>
        </p:txBody>
      </p:sp>
      <p:sp>
        <p:nvSpPr>
          <p:cNvPr id="29"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5,000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55,600,000</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32</a:t>
            </a:fld>
            <a:endParaRPr lang="en-US" dirty="0">
              <a:solidFill>
                <a:srgbClr val="FFFFFF"/>
              </a:solidFill>
            </a:endParaRPr>
          </a:p>
        </p:txBody>
      </p:sp>
      <p:sp>
        <p:nvSpPr>
          <p:cNvPr id="4" name="Title 3"/>
          <p:cNvSpPr>
            <a:spLocks noGrp="1"/>
          </p:cNvSpPr>
          <p:nvPr>
            <p:ph type="title"/>
          </p:nvPr>
        </p:nvSpPr>
        <p:spPr/>
        <p:txBody>
          <a:bodyPr/>
          <a:lstStyle/>
          <a:p>
            <a:r>
              <a:rPr lang="en-US" dirty="0" smtClean="0"/>
              <a:t>Disney Concert Hall</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9" cy="2663999"/>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9" cy="2663999"/>
          </a:xfrm>
          <a:prstGeom prst="rect">
            <a:avLst/>
          </a:prstGeom>
          <a:noFill/>
          <a:ln>
            <a:solidFill>
              <a:schemeClr val="tx1"/>
            </a:solidFill>
          </a:ln>
          <a:effectLst>
            <a:outerShdw blurRad="241300" sx="104000" sy="104000" algn="ctr" rotWithShape="0">
              <a:schemeClr val="bg1">
                <a:alpha val="40000"/>
              </a:schemeClr>
            </a:outerShdw>
          </a:effectLst>
        </p:spPr>
      </p:pic>
      <p:sp>
        <p:nvSpPr>
          <p:cNvPr id="46" name="Content Placeholder 1"/>
          <p:cNvSpPr>
            <a:spLocks noGrp="1"/>
          </p:cNvSpPr>
          <p:nvPr>
            <p:ph idx="1"/>
          </p:nvPr>
        </p:nvSpPr>
        <p:spPr>
          <a:xfrm>
            <a:off x="228600" y="5181600"/>
            <a:ext cx="2590800" cy="1524000"/>
          </a:xfrm>
        </p:spPr>
        <p:txBody>
          <a:bodyPr/>
          <a:lstStyle/>
          <a:p>
            <a:r>
              <a:rPr lang="en-US" sz="2700" dirty="0" smtClean="0"/>
              <a:t>shadow maps:</a:t>
            </a:r>
          </a:p>
          <a:p>
            <a:r>
              <a:rPr lang="en-US" sz="2700" dirty="0" smtClean="0"/>
              <a:t>global lights: </a:t>
            </a:r>
          </a:p>
          <a:p>
            <a:r>
              <a:rPr lang="en-US" sz="2700" dirty="0" smtClean="0"/>
              <a:t>local lights:</a:t>
            </a:r>
          </a:p>
        </p:txBody>
      </p:sp>
      <p:sp>
        <p:nvSpPr>
          <p:cNvPr id="47"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15,000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13,500,000</a:t>
            </a:r>
          </a:p>
        </p:txBody>
      </p:sp>
      <p:sp>
        <p:nvSpPr>
          <p:cNvPr id="16" name="TextBox 15"/>
          <p:cNvSpPr txBox="1"/>
          <p:nvPr/>
        </p:nvSpPr>
        <p:spPr>
          <a:xfrm>
            <a:off x="914400" y="2209800"/>
            <a:ext cx="1879041" cy="369332"/>
          </a:xfrm>
          <a:prstGeom prst="rect">
            <a:avLst/>
          </a:prstGeom>
          <a:solidFill>
            <a:srgbClr val="000000">
              <a:alpha val="30000"/>
            </a:srgbClr>
          </a:solidFill>
        </p:spPr>
        <p:txBody>
          <a:bodyPr wrap="none" rtlCol="0">
            <a:spAutoFit/>
          </a:bodyPr>
          <a:lstStyle/>
          <a:p>
            <a:r>
              <a:rPr lang="en-US" b="1" dirty="0" smtClean="0"/>
              <a:t>O</a:t>
            </a:r>
            <a:r>
              <a:rPr lang="en-US" b="1" dirty="0" smtClean="0">
                <a:latin typeface="+mn-lt"/>
              </a:rPr>
              <a:t>ur: 2 min 44 sec</a:t>
            </a:r>
            <a:endParaRPr lang="en-US" b="1" dirty="0">
              <a:latin typeface="+mn-lt"/>
            </a:endParaRPr>
          </a:p>
        </p:txBody>
      </p:sp>
      <p:sp>
        <p:nvSpPr>
          <p:cNvPr id="17" name="TextBox 16"/>
          <p:cNvSpPr txBox="1"/>
          <p:nvPr/>
        </p:nvSpPr>
        <p:spPr>
          <a:xfrm>
            <a:off x="4953000" y="4038600"/>
            <a:ext cx="2007601" cy="369332"/>
          </a:xfrm>
          <a:prstGeom prst="rect">
            <a:avLst/>
          </a:prstGeom>
          <a:solidFill>
            <a:srgbClr val="000000">
              <a:alpha val="30000"/>
            </a:srgbClr>
          </a:solidFill>
        </p:spPr>
        <p:txBody>
          <a:bodyPr wrap="none" rtlCol="0">
            <a:spAutoFit/>
          </a:bodyPr>
          <a:lstStyle/>
          <a:p>
            <a:r>
              <a:rPr lang="en-US" b="1" dirty="0" smtClean="0">
                <a:latin typeface="+mn-lt"/>
              </a:rPr>
              <a:t>reference: 127 min</a:t>
            </a:r>
            <a:endParaRPr lang="en-US" b="1" dirty="0">
              <a:latin typeface="+mn-l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School\!PhD\Cornell\projects\render2010\paper\fig\new_results\Fig8\tab\lq\tab_vsl_lq-01.png"/>
          <p:cNvPicPr>
            <a:picLocks noChangeAspect="1" noChangeArrowheads="1"/>
          </p:cNvPicPr>
          <p:nvPr/>
        </p:nvPicPr>
        <p:blipFill>
          <a:blip r:embed="rId3" cstate="print"/>
          <a:stretch>
            <a:fillRect/>
          </a:stretch>
        </p:blipFill>
        <p:spPr bwMode="auto">
          <a:xfrm>
            <a:off x="4953000" y="1143000"/>
            <a:ext cx="3551998" cy="2663999"/>
          </a:xfrm>
          <a:prstGeom prst="rect">
            <a:avLst/>
          </a:prstGeom>
          <a:noFill/>
          <a:ln>
            <a:solidFill>
              <a:schemeClr val="tx1"/>
            </a:solidFill>
          </a:ln>
          <a:effectLst>
            <a:outerShdw blurRad="241300" sx="104000" sy="104000" algn="ctr" rotWithShape="0">
              <a:schemeClr val="bg1">
                <a:alpha val="40000"/>
              </a:schemeClr>
            </a:outerShdw>
          </a:effectLst>
        </p:spPr>
      </p:pic>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33</a:t>
            </a:fld>
            <a:endParaRPr lang="en-US" dirty="0">
              <a:solidFill>
                <a:srgbClr val="FFFFFF"/>
              </a:solidFill>
            </a:endParaRPr>
          </a:p>
        </p:txBody>
      </p:sp>
      <p:sp>
        <p:nvSpPr>
          <p:cNvPr id="4" name="Title 3"/>
          <p:cNvSpPr>
            <a:spLocks noGrp="1"/>
          </p:cNvSpPr>
          <p:nvPr>
            <p:ph type="title"/>
          </p:nvPr>
        </p:nvSpPr>
        <p:spPr/>
        <p:txBody>
          <a:bodyPr/>
          <a:lstStyle/>
          <a:p>
            <a:r>
              <a:rPr lang="en-US" dirty="0" smtClean="0"/>
              <a:t>Disney Concert Hall</a:t>
            </a:r>
            <a:endParaRPr lang="en-US" dirty="0"/>
          </a:p>
        </p:txBody>
      </p:sp>
      <p:pic>
        <p:nvPicPr>
          <p:cNvPr id="5" name="Picture 2" descr="D:\School\!PhD\Cornell\projects\render2010\paper\fig\new_results\Fig8\tab\lq\tab_our_lq-01.png"/>
          <p:cNvPicPr>
            <a:picLocks noChangeAspect="1" noChangeArrowheads="1"/>
          </p:cNvPicPr>
          <p:nvPr/>
        </p:nvPicPr>
        <p:blipFill>
          <a:blip r:embed="rId4" cstate="print"/>
          <a:stretch>
            <a:fillRect/>
          </a:stretch>
        </p:blipFill>
        <p:spPr bwMode="auto">
          <a:xfrm>
            <a:off x="914400" y="2209800"/>
            <a:ext cx="3551998" cy="2663998"/>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5" cstate="print"/>
          <a:stretch>
            <a:fillRect/>
          </a:stretch>
        </p:blipFill>
        <p:spPr bwMode="auto">
          <a:xfrm>
            <a:off x="4953000" y="4038600"/>
            <a:ext cx="3551998" cy="2663999"/>
          </a:xfrm>
          <a:prstGeom prst="rect">
            <a:avLst/>
          </a:prstGeom>
          <a:noFill/>
          <a:ln>
            <a:solidFill>
              <a:schemeClr val="tx1"/>
            </a:solidFill>
          </a:ln>
          <a:effectLst>
            <a:outerShdw blurRad="241300" sx="104000" sy="104000" algn="ctr" rotWithShape="0">
              <a:schemeClr val="bg1">
                <a:alpha val="40000"/>
              </a:schemeClr>
            </a:outerShdw>
          </a:effectLst>
        </p:spPr>
      </p:pic>
      <p:sp>
        <p:nvSpPr>
          <p:cNvPr id="29" name="TextBox 28"/>
          <p:cNvSpPr txBox="1"/>
          <p:nvPr/>
        </p:nvSpPr>
        <p:spPr>
          <a:xfrm>
            <a:off x="4953000" y="1143000"/>
            <a:ext cx="1896673" cy="369332"/>
          </a:xfrm>
          <a:prstGeom prst="rect">
            <a:avLst/>
          </a:prstGeom>
          <a:solidFill>
            <a:srgbClr val="000000">
              <a:alpha val="30000"/>
            </a:srgbClr>
          </a:solidFill>
        </p:spPr>
        <p:txBody>
          <a:bodyPr wrap="none" rtlCol="0">
            <a:spAutoFit/>
          </a:bodyPr>
          <a:lstStyle/>
          <a:p>
            <a:r>
              <a:rPr lang="en-US" b="1" dirty="0" smtClean="0">
                <a:latin typeface="+mn-lt"/>
              </a:rPr>
              <a:t>VSL: 1 min 47 sec</a:t>
            </a:r>
            <a:endParaRPr lang="en-US" b="1" dirty="0">
              <a:latin typeface="+mn-lt"/>
            </a:endParaRPr>
          </a:p>
        </p:txBody>
      </p:sp>
      <p:sp>
        <p:nvSpPr>
          <p:cNvPr id="30" name="TextBox 29"/>
          <p:cNvSpPr txBox="1"/>
          <p:nvPr/>
        </p:nvSpPr>
        <p:spPr>
          <a:xfrm>
            <a:off x="914400" y="2209800"/>
            <a:ext cx="1879041" cy="369332"/>
          </a:xfrm>
          <a:prstGeom prst="rect">
            <a:avLst/>
          </a:prstGeom>
          <a:solidFill>
            <a:srgbClr val="000000">
              <a:alpha val="30000"/>
            </a:srgbClr>
          </a:solidFill>
        </p:spPr>
        <p:txBody>
          <a:bodyPr wrap="none" rtlCol="0">
            <a:spAutoFit/>
          </a:bodyPr>
          <a:lstStyle/>
          <a:p>
            <a:r>
              <a:rPr lang="en-US" b="1" dirty="0" smtClean="0"/>
              <a:t>O</a:t>
            </a:r>
            <a:r>
              <a:rPr lang="en-US" b="1" dirty="0" smtClean="0">
                <a:latin typeface="+mn-lt"/>
              </a:rPr>
              <a:t>ur: 2 min 44 sec</a:t>
            </a:r>
            <a:endParaRPr lang="en-US" b="1" dirty="0">
              <a:latin typeface="+mn-lt"/>
            </a:endParaRPr>
          </a:p>
        </p:txBody>
      </p:sp>
      <p:sp>
        <p:nvSpPr>
          <p:cNvPr id="41" name="TextBox 40"/>
          <p:cNvSpPr txBox="1"/>
          <p:nvPr/>
        </p:nvSpPr>
        <p:spPr>
          <a:xfrm>
            <a:off x="4953000" y="4038600"/>
            <a:ext cx="2007601" cy="369332"/>
          </a:xfrm>
          <a:prstGeom prst="rect">
            <a:avLst/>
          </a:prstGeom>
          <a:solidFill>
            <a:srgbClr val="000000">
              <a:alpha val="30000"/>
            </a:srgbClr>
          </a:solidFill>
        </p:spPr>
        <p:txBody>
          <a:bodyPr wrap="none" rtlCol="0">
            <a:spAutoFit/>
          </a:bodyPr>
          <a:lstStyle/>
          <a:p>
            <a:r>
              <a:rPr lang="en-US" b="1" dirty="0" smtClean="0">
                <a:latin typeface="+mn-lt"/>
              </a:rPr>
              <a:t>reference: 127 min</a:t>
            </a:r>
            <a:endParaRPr lang="en-US" b="1" dirty="0">
              <a:latin typeface="+mn-lt"/>
            </a:endParaRPr>
          </a:p>
        </p:txBody>
      </p:sp>
      <p:pic>
        <p:nvPicPr>
          <p:cNvPr id="11" name="Picture 5" descr="D:\School\!PhD\Cornell\projects\render2010\paper\fig\new_results\Fig8\disney\lq\disney2_our_lq-02.png"/>
          <p:cNvPicPr>
            <a:picLocks noChangeAspect="1" noChangeArrowheads="1"/>
          </p:cNvPicPr>
          <p:nvPr/>
        </p:nvPicPr>
        <p:blipFill>
          <a:blip r:embed="rId6" cstate="print"/>
          <a:srcRect/>
          <a:stretch>
            <a:fillRect/>
          </a:stretch>
        </p:blipFill>
        <p:spPr bwMode="auto">
          <a:xfrm>
            <a:off x="2351385" y="4371675"/>
            <a:ext cx="1438244" cy="648000"/>
          </a:xfrm>
          <a:prstGeom prst="rect">
            <a:avLst/>
          </a:prstGeom>
          <a:noFill/>
        </p:spPr>
      </p:pic>
      <p:pic>
        <p:nvPicPr>
          <p:cNvPr id="12" name="Picture 6" descr="D:\School\!PhD\Cornell\projects\render2010\paper\fig\new_results\Fig8\disney\lq\disney2_our_lq-03.png"/>
          <p:cNvPicPr>
            <a:picLocks noChangeAspect="1" noChangeArrowheads="1"/>
          </p:cNvPicPr>
          <p:nvPr/>
        </p:nvPicPr>
        <p:blipFill>
          <a:blip r:embed="rId7" cstate="print"/>
          <a:srcRect/>
          <a:stretch>
            <a:fillRect/>
          </a:stretch>
        </p:blipFill>
        <p:spPr bwMode="auto">
          <a:xfrm>
            <a:off x="911225" y="4371675"/>
            <a:ext cx="1438244" cy="648000"/>
          </a:xfrm>
          <a:prstGeom prst="rect">
            <a:avLst/>
          </a:prstGeom>
          <a:noFill/>
        </p:spPr>
      </p:pic>
      <p:cxnSp>
        <p:nvCxnSpPr>
          <p:cNvPr id="13" name="Přímá spojovací čára 33"/>
          <p:cNvCxnSpPr/>
          <p:nvPr/>
        </p:nvCxnSpPr>
        <p:spPr bwMode="auto">
          <a:xfrm rot="5400000">
            <a:off x="1647825" y="3101975"/>
            <a:ext cx="2006600" cy="571500"/>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4" name="Přímá spojovací čára 41"/>
          <p:cNvCxnSpPr/>
          <p:nvPr/>
        </p:nvCxnSpPr>
        <p:spPr bwMode="auto">
          <a:xfrm rot="5400000">
            <a:off x="428625" y="3019425"/>
            <a:ext cx="1866900" cy="8509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15" name="Přímá spojovací čára 41"/>
          <p:cNvCxnSpPr/>
          <p:nvPr/>
        </p:nvCxnSpPr>
        <p:spPr bwMode="auto">
          <a:xfrm rot="16200000" flipH="1">
            <a:off x="1317625" y="3368675"/>
            <a:ext cx="1879600" cy="1524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16" name="Přímá spojovací čára 33"/>
          <p:cNvCxnSpPr/>
          <p:nvPr/>
        </p:nvCxnSpPr>
        <p:spPr bwMode="auto">
          <a:xfrm rot="16200000" flipH="1">
            <a:off x="2552700" y="3168650"/>
            <a:ext cx="2000250" cy="431800"/>
          </a:xfrm>
          <a:prstGeom prst="line">
            <a:avLst/>
          </a:prstGeom>
          <a:solidFill>
            <a:schemeClr val="accent1"/>
          </a:solidFill>
          <a:ln w="9525" cap="flat" cmpd="sng" algn="ctr">
            <a:solidFill>
              <a:srgbClr val="00B050"/>
            </a:solidFill>
            <a:prstDash val="dash"/>
            <a:round/>
            <a:headEnd type="none" w="med" len="med"/>
            <a:tailEnd type="none" w="med" len="med"/>
          </a:ln>
          <a:effectLst/>
        </p:spPr>
      </p:cxnSp>
      <p:pic>
        <p:nvPicPr>
          <p:cNvPr id="17" name="Picture 9" descr="D:\School\!PhD\Cornell\projects\render2010\paper\fig\new_results\Fig8\disney\lq\disney2_vsl_lq-02.png"/>
          <p:cNvPicPr>
            <a:picLocks noChangeAspect="1" noChangeArrowheads="1"/>
          </p:cNvPicPr>
          <p:nvPr/>
        </p:nvPicPr>
        <p:blipFill>
          <a:blip r:embed="rId8" cstate="print"/>
          <a:srcRect/>
          <a:stretch>
            <a:fillRect/>
          </a:stretch>
        </p:blipFill>
        <p:spPr bwMode="auto">
          <a:xfrm>
            <a:off x="6393160" y="3303240"/>
            <a:ext cx="1438244" cy="648000"/>
          </a:xfrm>
          <a:prstGeom prst="rect">
            <a:avLst/>
          </a:prstGeom>
          <a:noFill/>
        </p:spPr>
      </p:pic>
      <p:pic>
        <p:nvPicPr>
          <p:cNvPr id="18" name="Picture 10" descr="D:\School\!PhD\Cornell\projects\render2010\paper\fig\new_results\Fig8\disney\lq\disney2_vsl_lq-03.png"/>
          <p:cNvPicPr>
            <a:picLocks noChangeAspect="1" noChangeArrowheads="1"/>
          </p:cNvPicPr>
          <p:nvPr/>
        </p:nvPicPr>
        <p:blipFill>
          <a:blip r:embed="rId9" cstate="print"/>
          <a:srcRect/>
          <a:stretch>
            <a:fillRect/>
          </a:stretch>
        </p:blipFill>
        <p:spPr bwMode="auto">
          <a:xfrm>
            <a:off x="4953000" y="3303240"/>
            <a:ext cx="1438244" cy="648000"/>
          </a:xfrm>
          <a:prstGeom prst="rect">
            <a:avLst/>
          </a:prstGeom>
          <a:noFill/>
        </p:spPr>
      </p:pic>
      <p:cxnSp>
        <p:nvCxnSpPr>
          <p:cNvPr id="19" name="Přímá spojovací čára 33"/>
          <p:cNvCxnSpPr/>
          <p:nvPr/>
        </p:nvCxnSpPr>
        <p:spPr bwMode="auto">
          <a:xfrm rot="5400000">
            <a:off x="5683250" y="2038350"/>
            <a:ext cx="2006600" cy="571500"/>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0" name="Přímá spojovací čára 41"/>
          <p:cNvCxnSpPr/>
          <p:nvPr/>
        </p:nvCxnSpPr>
        <p:spPr bwMode="auto">
          <a:xfrm rot="5400000">
            <a:off x="4464050" y="1955800"/>
            <a:ext cx="1866900" cy="8509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1" name="Přímá spojovací čára 41"/>
          <p:cNvCxnSpPr/>
          <p:nvPr/>
        </p:nvCxnSpPr>
        <p:spPr bwMode="auto">
          <a:xfrm rot="16200000" flipH="1">
            <a:off x="5353050" y="2305050"/>
            <a:ext cx="1879600" cy="1524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2" name="Přímá spojovací čára 33"/>
          <p:cNvCxnSpPr/>
          <p:nvPr/>
        </p:nvCxnSpPr>
        <p:spPr bwMode="auto">
          <a:xfrm rot="16200000" flipH="1">
            <a:off x="6588125" y="2105025"/>
            <a:ext cx="2000250" cy="431800"/>
          </a:xfrm>
          <a:prstGeom prst="line">
            <a:avLst/>
          </a:prstGeom>
          <a:solidFill>
            <a:schemeClr val="accent1"/>
          </a:solidFill>
          <a:ln w="9525" cap="flat" cmpd="sng" algn="ctr">
            <a:solidFill>
              <a:srgbClr val="00B050"/>
            </a:solidFill>
            <a:prstDash val="dash"/>
            <a:round/>
            <a:headEnd type="none" w="med" len="med"/>
            <a:tailEnd type="none" w="med" len="med"/>
          </a:ln>
          <a:effectLst/>
        </p:spPr>
      </p:cxnSp>
      <p:pic>
        <p:nvPicPr>
          <p:cNvPr id="23" name="Picture 7" descr="D:\School\!PhD\Cornell\projects\render2010\paper\fig\new_results\Fig8\disney\lq\disney2_pt_lq-02.png"/>
          <p:cNvPicPr>
            <a:picLocks noChangeAspect="1" noChangeArrowheads="1"/>
          </p:cNvPicPr>
          <p:nvPr/>
        </p:nvPicPr>
        <p:blipFill>
          <a:blip r:embed="rId10" cstate="print"/>
          <a:srcRect/>
          <a:stretch>
            <a:fillRect/>
          </a:stretch>
        </p:blipFill>
        <p:spPr bwMode="auto">
          <a:xfrm>
            <a:off x="6394450" y="6190950"/>
            <a:ext cx="1438244" cy="648000"/>
          </a:xfrm>
          <a:prstGeom prst="rect">
            <a:avLst/>
          </a:prstGeom>
          <a:noFill/>
        </p:spPr>
      </p:pic>
      <p:pic>
        <p:nvPicPr>
          <p:cNvPr id="24" name="Picture 8" descr="D:\School\!PhD\Cornell\projects\render2010\paper\fig\new_results\Fig8\disney\lq\disney2_pt_lq-03.png"/>
          <p:cNvPicPr>
            <a:picLocks noChangeAspect="1" noChangeArrowheads="1"/>
          </p:cNvPicPr>
          <p:nvPr/>
        </p:nvPicPr>
        <p:blipFill>
          <a:blip r:embed="rId11" cstate="print"/>
          <a:srcRect/>
          <a:stretch>
            <a:fillRect/>
          </a:stretch>
        </p:blipFill>
        <p:spPr bwMode="auto">
          <a:xfrm>
            <a:off x="4954290" y="6190950"/>
            <a:ext cx="1438244" cy="648000"/>
          </a:xfrm>
          <a:prstGeom prst="rect">
            <a:avLst/>
          </a:prstGeom>
          <a:noFill/>
        </p:spPr>
      </p:pic>
      <p:cxnSp>
        <p:nvCxnSpPr>
          <p:cNvPr id="25" name="Přímá spojovací čára 33"/>
          <p:cNvCxnSpPr/>
          <p:nvPr/>
        </p:nvCxnSpPr>
        <p:spPr bwMode="auto">
          <a:xfrm rot="5400000">
            <a:off x="5690890" y="4927600"/>
            <a:ext cx="2006600" cy="571500"/>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6" name="Přímá spojovací čára 41"/>
          <p:cNvCxnSpPr/>
          <p:nvPr/>
        </p:nvCxnSpPr>
        <p:spPr bwMode="auto">
          <a:xfrm rot="5400000">
            <a:off x="4471690" y="4845050"/>
            <a:ext cx="1866900" cy="8509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7" name="Přímá spojovací čára 41"/>
          <p:cNvCxnSpPr/>
          <p:nvPr/>
        </p:nvCxnSpPr>
        <p:spPr bwMode="auto">
          <a:xfrm rot="16200000" flipH="1">
            <a:off x="5360690" y="5194300"/>
            <a:ext cx="1879600" cy="15240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8" name="Přímá spojovací čára 33"/>
          <p:cNvCxnSpPr/>
          <p:nvPr/>
        </p:nvCxnSpPr>
        <p:spPr bwMode="auto">
          <a:xfrm rot="16200000" flipH="1">
            <a:off x="6595765" y="4994275"/>
            <a:ext cx="2000250" cy="431800"/>
          </a:xfrm>
          <a:prstGeom prst="line">
            <a:avLst/>
          </a:prstGeom>
          <a:solidFill>
            <a:schemeClr val="accent1"/>
          </a:solidFill>
          <a:ln w="9525" cap="flat" cmpd="sng" algn="ctr">
            <a:solidFill>
              <a:srgbClr val="00B050"/>
            </a:solidFill>
            <a:prstDash val="dash"/>
            <a:round/>
            <a:headEnd type="none" w="med" len="med"/>
            <a:tailEnd type="none" w="med" len="med"/>
          </a:ln>
          <a:effectLst/>
        </p:spPr>
      </p:cxnSp>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15,000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13,500,000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34</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#1</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7" cy="2663998"/>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8" cy="2663998"/>
          </a:xfrm>
          <a:prstGeom prst="rect">
            <a:avLst/>
          </a:prstGeom>
          <a:noFill/>
          <a:ln>
            <a:solidFill>
              <a:schemeClr val="tx1"/>
            </a:solidFill>
          </a:ln>
          <a:effectLst>
            <a:outerShdw blurRad="241300" sx="104000" sy="104000" algn="ctr" rotWithShape="0">
              <a:schemeClr val="bg1">
                <a:alpha val="40000"/>
              </a:schemeClr>
            </a:outerShdw>
          </a:effectLst>
        </p:spPr>
      </p:pic>
      <p:sp>
        <p:nvSpPr>
          <p:cNvPr id="30" name="TextBox 29"/>
          <p:cNvSpPr txBox="1"/>
          <p:nvPr/>
        </p:nvSpPr>
        <p:spPr>
          <a:xfrm>
            <a:off x="914400" y="2209800"/>
            <a:ext cx="1882247" cy="369332"/>
          </a:xfrm>
          <a:prstGeom prst="rect">
            <a:avLst/>
          </a:prstGeom>
          <a:solidFill>
            <a:srgbClr val="000000">
              <a:alpha val="30196"/>
            </a:srgbClr>
          </a:solidFill>
        </p:spPr>
        <p:txBody>
          <a:bodyPr wrap="none" rtlCol="0">
            <a:spAutoFit/>
          </a:bodyPr>
          <a:lstStyle/>
          <a:p>
            <a:r>
              <a:rPr lang="en-US" b="1" dirty="0" smtClean="0">
                <a:effectLst>
                  <a:outerShdw blurRad="50800" dist="38100" dir="18900000" algn="bl" rotWithShape="0">
                    <a:prstClr val="black">
                      <a:alpha val="40000"/>
                    </a:prstClr>
                  </a:outerShdw>
                </a:effectLst>
              </a:rPr>
              <a:t>O</a:t>
            </a:r>
            <a:r>
              <a:rPr lang="en-US" b="1" dirty="0" smtClean="0">
                <a:effectLst>
                  <a:outerShdw blurRad="50800" dist="38100" dir="18900000" algn="bl" rotWithShape="0">
                    <a:prstClr val="black">
                      <a:alpha val="40000"/>
                    </a:prstClr>
                  </a:outerShdw>
                </a:effectLst>
                <a:latin typeface="+mn-lt"/>
              </a:rPr>
              <a:t>ur: </a:t>
            </a:r>
            <a:r>
              <a:rPr lang="en-US" b="1" dirty="0" smtClean="0">
                <a:effectLst>
                  <a:outerShdw blurRad="50800" dist="38100" dir="18900000" algn="bl" rotWithShape="0">
                    <a:prstClr val="black">
                      <a:alpha val="40000"/>
                    </a:prstClr>
                  </a:outerShdw>
                </a:effectLst>
              </a:rPr>
              <a:t>4 </a:t>
            </a:r>
            <a:r>
              <a:rPr lang="en-US" b="1" dirty="0" smtClean="0">
                <a:effectLst>
                  <a:outerShdw blurRad="50800" dist="38100" dir="18900000" algn="bl" rotWithShape="0">
                    <a:prstClr val="black">
                      <a:alpha val="40000"/>
                    </a:prstClr>
                  </a:outerShdw>
                </a:effectLst>
                <a:latin typeface="+mn-lt"/>
              </a:rPr>
              <a:t>min 16 sec</a:t>
            </a:r>
            <a:endParaRPr lang="en-US" b="1" dirty="0">
              <a:effectLst>
                <a:outerShdw blurRad="50800" dist="38100" dir="18900000" algn="bl" rotWithShape="0">
                  <a:prstClr val="black">
                    <a:alpha val="40000"/>
                  </a:prstClr>
                </a:outerShdw>
              </a:effectLst>
              <a:latin typeface="+mn-lt"/>
            </a:endParaRPr>
          </a:p>
        </p:txBody>
      </p:sp>
      <p:sp>
        <p:nvSpPr>
          <p:cNvPr id="41" name="TextBox 40"/>
          <p:cNvSpPr txBox="1"/>
          <p:nvPr/>
        </p:nvSpPr>
        <p:spPr>
          <a:xfrm>
            <a:off x="4953000" y="4038600"/>
            <a:ext cx="2129109" cy="369332"/>
          </a:xfrm>
          <a:prstGeom prst="rect">
            <a:avLst/>
          </a:prstGeom>
          <a:solidFill>
            <a:srgbClr val="000000">
              <a:alpha val="30196"/>
            </a:srgbClr>
          </a:solidFill>
        </p:spPr>
        <p:txBody>
          <a:bodyPr wrap="none" rtlCol="0">
            <a:spAutoFit/>
          </a:bodyPr>
          <a:lstStyle/>
          <a:p>
            <a:r>
              <a:rPr lang="en-US" b="1" dirty="0" smtClean="0">
                <a:ln w="18415" cmpd="sng">
                  <a:noFill/>
                  <a:prstDash val="solid"/>
                </a:ln>
                <a:solidFill>
                  <a:srgbClr val="FFFFFF"/>
                </a:solidFill>
                <a:effectLst>
                  <a:outerShdw blurRad="50800" dist="38100" dir="18900000" algn="bl" rotWithShape="0">
                    <a:prstClr val="black">
                      <a:alpha val="40000"/>
                    </a:prstClr>
                  </a:outerShdw>
                </a:effectLst>
                <a:latin typeface="+mn-lt"/>
              </a:rPr>
              <a:t>reference: 3343 min</a:t>
            </a:r>
            <a:endParaRPr lang="en-US" b="1" dirty="0">
              <a:ln w="18415" cmpd="sng">
                <a:noFill/>
                <a:prstDash val="solid"/>
              </a:ln>
              <a:solidFill>
                <a:srgbClr val="FFFFFF"/>
              </a:solidFill>
              <a:effectLst>
                <a:outerShdw blurRad="50800" dist="38100" dir="18900000" algn="bl" rotWithShape="0">
                  <a:prstClr val="black">
                    <a:alpha val="40000"/>
                  </a:prstClr>
                </a:outerShdw>
              </a:effectLst>
              <a:latin typeface="+mn-lt"/>
            </a:endParaRPr>
          </a:p>
        </p:txBody>
      </p:sp>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lang="en-US" sz="2700" kern="0" dirty="0" smtClean="0"/>
              <a:t>25</a:t>
            </a:r>
            <a:r>
              <a:rPr kumimoji="0" lang="en-US" sz="2700" b="0" i="0" u="none" strike="noStrike" kern="0" cap="none" spc="0" normalizeH="0" baseline="0" noProof="0" dirty="0" smtClean="0">
                <a:ln>
                  <a:noFill/>
                </a:ln>
                <a:solidFill>
                  <a:schemeClr val="tx1"/>
                </a:solidFill>
                <a:effectLst/>
                <a:uLnTx/>
                <a:uFillTx/>
                <a:latin typeface="+mn-lt"/>
                <a:ea typeface="+mn-ea"/>
                <a:cs typeface="+mn-cs"/>
              </a:rPr>
              <a:t>,100,000</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35</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#1</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7" cy="2663997"/>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7" cy="2663998"/>
          </a:xfrm>
          <a:prstGeom prst="rect">
            <a:avLst/>
          </a:prstGeom>
          <a:noFill/>
          <a:ln>
            <a:solidFill>
              <a:schemeClr val="tx1"/>
            </a:solidFill>
          </a:ln>
          <a:effectLst>
            <a:outerShdw blurRad="241300" sx="104000" sy="104000" algn="ctr" rotWithShape="0">
              <a:schemeClr val="bg1">
                <a:alpha val="40000"/>
              </a:schemeClr>
            </a:outerShdw>
          </a:effectLst>
        </p:spPr>
      </p:pic>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lang="en-US" sz="2700" kern="0" dirty="0" smtClean="0"/>
              <a:t>25</a:t>
            </a:r>
            <a:r>
              <a:rPr kumimoji="0" lang="en-US" sz="2700" b="0" i="0" u="none" strike="noStrike" kern="0" cap="none" spc="0" normalizeH="0" baseline="0" noProof="0" dirty="0" smtClean="0">
                <a:ln>
                  <a:noFill/>
                </a:ln>
                <a:solidFill>
                  <a:schemeClr val="tx1"/>
                </a:solidFill>
                <a:effectLst/>
                <a:uLnTx/>
                <a:uFillTx/>
                <a:latin typeface="+mn-lt"/>
                <a:ea typeface="+mn-ea"/>
                <a:cs typeface="+mn-cs"/>
              </a:rPr>
              <a:t>,100,000</a:t>
            </a:r>
          </a:p>
        </p:txBody>
      </p:sp>
      <p:pic>
        <p:nvPicPr>
          <p:cNvPr id="12" name="Picture 12" descr="D:\School\!PhD\Cornell\projects\render2010\paper\fig\new_results\Fig8\show\lq\show_our_lq-02.png"/>
          <p:cNvPicPr>
            <a:picLocks noChangeAspect="1" noChangeArrowheads="1"/>
          </p:cNvPicPr>
          <p:nvPr/>
        </p:nvPicPr>
        <p:blipFill>
          <a:blip r:embed="rId5" cstate="print"/>
          <a:stretch>
            <a:fillRect/>
          </a:stretch>
        </p:blipFill>
        <p:spPr bwMode="auto">
          <a:xfrm>
            <a:off x="6393160" y="6209928"/>
            <a:ext cx="1438402" cy="648071"/>
          </a:xfrm>
          <a:prstGeom prst="rect">
            <a:avLst/>
          </a:prstGeom>
          <a:noFill/>
        </p:spPr>
      </p:pic>
      <p:cxnSp>
        <p:nvCxnSpPr>
          <p:cNvPr id="13" name="Přímá spojovací čára 33"/>
          <p:cNvCxnSpPr/>
          <p:nvPr/>
        </p:nvCxnSpPr>
        <p:spPr bwMode="auto">
          <a:xfrm rot="5400000">
            <a:off x="6142039" y="4992695"/>
            <a:ext cx="1479550" cy="1000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4" name="Přímá spojovací čára 33"/>
          <p:cNvCxnSpPr/>
          <p:nvPr/>
        </p:nvCxnSpPr>
        <p:spPr bwMode="auto">
          <a:xfrm rot="16200000" flipH="1">
            <a:off x="7148512" y="5557842"/>
            <a:ext cx="1285878" cy="38102"/>
          </a:xfrm>
          <a:prstGeom prst="line">
            <a:avLst/>
          </a:prstGeom>
          <a:solidFill>
            <a:schemeClr val="accent1"/>
          </a:solidFill>
          <a:ln w="9525" cap="flat" cmpd="sng" algn="ctr">
            <a:solidFill>
              <a:srgbClr val="00B050"/>
            </a:solidFill>
            <a:prstDash val="dash"/>
            <a:round/>
            <a:headEnd type="none" w="med" len="med"/>
            <a:tailEnd type="none" w="med" len="med"/>
          </a:ln>
          <a:effectLst/>
        </p:spPr>
      </p:cxnSp>
      <p:pic>
        <p:nvPicPr>
          <p:cNvPr id="18" name="Picture 12" descr="D:\School\!PhD\Cornell\projects\render2010\paper\fig\new_results\Fig8\show\lq\show_our_lq-02.png"/>
          <p:cNvPicPr>
            <a:picLocks noChangeAspect="1" noChangeArrowheads="1"/>
          </p:cNvPicPr>
          <p:nvPr/>
        </p:nvPicPr>
        <p:blipFill>
          <a:blip r:embed="rId6" cstate="print"/>
          <a:srcRect/>
          <a:stretch>
            <a:fillRect/>
          </a:stretch>
        </p:blipFill>
        <p:spPr bwMode="auto">
          <a:xfrm>
            <a:off x="2369343" y="4369594"/>
            <a:ext cx="1438402" cy="648072"/>
          </a:xfrm>
          <a:prstGeom prst="rect">
            <a:avLst/>
          </a:prstGeom>
          <a:noFill/>
        </p:spPr>
      </p:pic>
      <p:cxnSp>
        <p:nvCxnSpPr>
          <p:cNvPr id="19" name="Přímá spojovací čára 33"/>
          <p:cNvCxnSpPr/>
          <p:nvPr/>
        </p:nvCxnSpPr>
        <p:spPr bwMode="auto">
          <a:xfrm rot="5400000">
            <a:off x="2118222" y="3152361"/>
            <a:ext cx="1479550" cy="1000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0" name="Přímá spojovací čára 33"/>
          <p:cNvCxnSpPr/>
          <p:nvPr/>
        </p:nvCxnSpPr>
        <p:spPr bwMode="auto">
          <a:xfrm rot="16200000" flipH="1">
            <a:off x="3124695" y="3717508"/>
            <a:ext cx="1285878" cy="38102"/>
          </a:xfrm>
          <a:prstGeom prst="line">
            <a:avLst/>
          </a:prstGeom>
          <a:solidFill>
            <a:schemeClr val="accent1"/>
          </a:solidFill>
          <a:ln w="9525" cap="flat" cmpd="sng" algn="ctr">
            <a:solidFill>
              <a:srgbClr val="00B050"/>
            </a:solidFill>
            <a:prstDash val="dash"/>
            <a:round/>
            <a:headEnd type="none" w="med" len="med"/>
            <a:tailEnd type="none" w="med" len="med"/>
          </a:ln>
          <a:effectLst/>
        </p:spPr>
      </p:cxnSp>
      <p:sp>
        <p:nvSpPr>
          <p:cNvPr id="25" name="TextBox 24"/>
          <p:cNvSpPr txBox="1"/>
          <p:nvPr/>
        </p:nvSpPr>
        <p:spPr>
          <a:xfrm>
            <a:off x="914400" y="2209800"/>
            <a:ext cx="1882247" cy="369332"/>
          </a:xfrm>
          <a:prstGeom prst="rect">
            <a:avLst/>
          </a:prstGeom>
          <a:solidFill>
            <a:srgbClr val="000000">
              <a:alpha val="30196"/>
            </a:srgbClr>
          </a:solidFill>
        </p:spPr>
        <p:txBody>
          <a:bodyPr wrap="none" rtlCol="0">
            <a:spAutoFit/>
          </a:bodyPr>
          <a:lstStyle/>
          <a:p>
            <a:r>
              <a:rPr lang="en-US" b="1" dirty="0" smtClean="0">
                <a:effectLst>
                  <a:outerShdw blurRad="50800" dist="38100" dir="18900000" algn="bl" rotWithShape="0">
                    <a:prstClr val="black">
                      <a:alpha val="40000"/>
                    </a:prstClr>
                  </a:outerShdw>
                </a:effectLst>
              </a:rPr>
              <a:t>O</a:t>
            </a:r>
            <a:r>
              <a:rPr lang="en-US" b="1" dirty="0" smtClean="0">
                <a:effectLst>
                  <a:outerShdw blurRad="50800" dist="38100" dir="18900000" algn="bl" rotWithShape="0">
                    <a:prstClr val="black">
                      <a:alpha val="40000"/>
                    </a:prstClr>
                  </a:outerShdw>
                </a:effectLst>
                <a:latin typeface="+mn-lt"/>
              </a:rPr>
              <a:t>ur: </a:t>
            </a:r>
            <a:r>
              <a:rPr lang="en-US" b="1" dirty="0" smtClean="0">
                <a:effectLst>
                  <a:outerShdw blurRad="50800" dist="38100" dir="18900000" algn="bl" rotWithShape="0">
                    <a:prstClr val="black">
                      <a:alpha val="40000"/>
                    </a:prstClr>
                  </a:outerShdw>
                </a:effectLst>
              </a:rPr>
              <a:t>4 </a:t>
            </a:r>
            <a:r>
              <a:rPr lang="en-US" b="1" dirty="0" smtClean="0">
                <a:effectLst>
                  <a:outerShdw blurRad="50800" dist="38100" dir="18900000" algn="bl" rotWithShape="0">
                    <a:prstClr val="black">
                      <a:alpha val="40000"/>
                    </a:prstClr>
                  </a:outerShdw>
                </a:effectLst>
                <a:latin typeface="+mn-lt"/>
              </a:rPr>
              <a:t>min 16 sec</a:t>
            </a:r>
            <a:endParaRPr lang="en-US" b="1" dirty="0">
              <a:effectLst>
                <a:outerShdw blurRad="50800" dist="38100" dir="18900000" algn="bl" rotWithShape="0">
                  <a:prstClr val="black">
                    <a:alpha val="40000"/>
                  </a:prstClr>
                </a:outerShdw>
              </a:effectLst>
              <a:latin typeface="+mn-lt"/>
            </a:endParaRPr>
          </a:p>
        </p:txBody>
      </p:sp>
      <p:sp>
        <p:nvSpPr>
          <p:cNvPr id="26" name="TextBox 25"/>
          <p:cNvSpPr txBox="1"/>
          <p:nvPr/>
        </p:nvSpPr>
        <p:spPr>
          <a:xfrm>
            <a:off x="4953000" y="4038600"/>
            <a:ext cx="2129109" cy="369332"/>
          </a:xfrm>
          <a:prstGeom prst="rect">
            <a:avLst/>
          </a:prstGeom>
          <a:solidFill>
            <a:srgbClr val="000000">
              <a:alpha val="30196"/>
            </a:srgbClr>
          </a:solidFill>
        </p:spPr>
        <p:txBody>
          <a:bodyPr wrap="none" rtlCol="0">
            <a:spAutoFit/>
          </a:bodyPr>
          <a:lstStyle/>
          <a:p>
            <a:r>
              <a:rPr lang="en-US" b="1" dirty="0" smtClean="0">
                <a:ln w="18415" cmpd="sng">
                  <a:noFill/>
                  <a:prstDash val="solid"/>
                </a:ln>
                <a:solidFill>
                  <a:srgbClr val="FFFFFF"/>
                </a:solidFill>
                <a:effectLst>
                  <a:outerShdw blurRad="50800" dist="38100" dir="18900000" algn="bl" rotWithShape="0">
                    <a:prstClr val="black">
                      <a:alpha val="40000"/>
                    </a:prstClr>
                  </a:outerShdw>
                </a:effectLst>
                <a:latin typeface="+mn-lt"/>
              </a:rPr>
              <a:t>reference: 3343 min</a:t>
            </a:r>
            <a:endParaRPr lang="en-US" b="1" dirty="0">
              <a:ln w="18415" cmpd="sng">
                <a:noFill/>
                <a:prstDash val="solid"/>
              </a:ln>
              <a:solidFill>
                <a:srgbClr val="FFFFFF"/>
              </a:solidFill>
              <a:effectLst>
                <a:outerShdw blurRad="50800" dist="38100" dir="18900000" algn="bl" rotWithShape="0">
                  <a:prstClr val="black">
                    <a:alpha val="40000"/>
                  </a:prst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36</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#1</a:t>
            </a:r>
            <a:endParaRPr lang="en-US" dirty="0"/>
          </a:p>
        </p:txBody>
      </p:sp>
      <p:pic>
        <p:nvPicPr>
          <p:cNvPr id="6" name="Picture 3" descr="D:\School\!PhD\Cornell\projects\render2010\paper\fig\new_results\Fig8\tab\lq\tab_pt_lq-01.png"/>
          <p:cNvPicPr>
            <a:picLocks noChangeAspect="1" noChangeArrowheads="1"/>
          </p:cNvPicPr>
          <p:nvPr/>
        </p:nvPicPr>
        <p:blipFill>
          <a:blip r:embed="rId3" cstate="print"/>
          <a:stretch>
            <a:fillRect/>
          </a:stretch>
        </p:blipFill>
        <p:spPr bwMode="auto">
          <a:xfrm>
            <a:off x="4953000" y="4038600"/>
            <a:ext cx="3551997" cy="2663998"/>
          </a:xfrm>
          <a:prstGeom prst="rect">
            <a:avLst/>
          </a:prstGeom>
          <a:noFill/>
          <a:ln>
            <a:solidFill>
              <a:schemeClr val="tx1"/>
            </a:solidFill>
          </a:ln>
          <a:effectLst>
            <a:outerShdw blurRad="241300" sx="104000" sy="104000" algn="ctr" rotWithShape="0">
              <a:schemeClr val="bg1">
                <a:alpha val="40000"/>
              </a:schemeClr>
            </a:outerShdw>
          </a:effectLst>
        </p:spPr>
      </p:pic>
      <p:pic>
        <p:nvPicPr>
          <p:cNvPr id="7" name="Picture 4" descr="D:\School\!PhD\Cornell\projects\render2010\paper\fig\new_results\Fig8\tab\lq\tab_vsl_lq-01.png"/>
          <p:cNvPicPr>
            <a:picLocks noChangeAspect="1" noChangeArrowheads="1"/>
          </p:cNvPicPr>
          <p:nvPr/>
        </p:nvPicPr>
        <p:blipFill>
          <a:blip r:embed="rId4" cstate="print"/>
          <a:stretch>
            <a:fillRect/>
          </a:stretch>
        </p:blipFill>
        <p:spPr bwMode="auto">
          <a:xfrm>
            <a:off x="4953000" y="1143000"/>
            <a:ext cx="3551997" cy="2663998"/>
          </a:xfrm>
          <a:prstGeom prst="rect">
            <a:avLst/>
          </a:prstGeom>
          <a:noFill/>
          <a:ln>
            <a:solidFill>
              <a:schemeClr val="tx1"/>
            </a:solidFill>
          </a:ln>
          <a:effectLst>
            <a:outerShdw blurRad="241300" sx="104000" sy="104000" algn="ctr" rotWithShape="0">
              <a:schemeClr val="bg1">
                <a:alpha val="40000"/>
              </a:schemeClr>
            </a:outerShdw>
          </a:effectLst>
        </p:spPr>
      </p:pic>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200,000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lang="en-US" sz="2700" kern="0" dirty="0" smtClean="0"/>
              <a:t>25</a:t>
            </a:r>
            <a:r>
              <a:rPr kumimoji="0" lang="en-US" sz="2700" b="0" i="0" u="none" strike="noStrike" kern="0" cap="none" spc="0" normalizeH="0" baseline="0" noProof="0" dirty="0" smtClean="0">
                <a:ln>
                  <a:noFill/>
                </a:ln>
                <a:solidFill>
                  <a:schemeClr val="tx1"/>
                </a:solidFill>
                <a:effectLst/>
                <a:uLnTx/>
                <a:uFillTx/>
                <a:latin typeface="+mn-lt"/>
                <a:ea typeface="+mn-ea"/>
                <a:cs typeface="+mn-cs"/>
              </a:rPr>
              <a:t>,100,000</a:t>
            </a:r>
          </a:p>
        </p:txBody>
      </p:sp>
      <p:pic>
        <p:nvPicPr>
          <p:cNvPr id="12" name="Picture 12" descr="D:\School\!PhD\Cornell\projects\render2010\paper\fig\new_results\Fig8\show\lq\show_our_lq-02.png"/>
          <p:cNvPicPr>
            <a:picLocks noChangeAspect="1" noChangeArrowheads="1"/>
          </p:cNvPicPr>
          <p:nvPr/>
        </p:nvPicPr>
        <p:blipFill>
          <a:blip r:embed="rId5" cstate="print"/>
          <a:stretch>
            <a:fillRect/>
          </a:stretch>
        </p:blipFill>
        <p:spPr bwMode="auto">
          <a:xfrm>
            <a:off x="6393160" y="6209928"/>
            <a:ext cx="1438402" cy="648071"/>
          </a:xfrm>
          <a:prstGeom prst="rect">
            <a:avLst/>
          </a:prstGeom>
          <a:noFill/>
        </p:spPr>
      </p:pic>
      <p:cxnSp>
        <p:nvCxnSpPr>
          <p:cNvPr id="13" name="Přímá spojovací čára 33"/>
          <p:cNvCxnSpPr/>
          <p:nvPr/>
        </p:nvCxnSpPr>
        <p:spPr bwMode="auto">
          <a:xfrm rot="5400000">
            <a:off x="6142039" y="4992695"/>
            <a:ext cx="1479550" cy="1000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4" name="Přímá spojovací čára 33"/>
          <p:cNvCxnSpPr/>
          <p:nvPr/>
        </p:nvCxnSpPr>
        <p:spPr bwMode="auto">
          <a:xfrm rot="16200000" flipH="1">
            <a:off x="7148512" y="5557842"/>
            <a:ext cx="1285878" cy="38102"/>
          </a:xfrm>
          <a:prstGeom prst="line">
            <a:avLst/>
          </a:prstGeom>
          <a:solidFill>
            <a:schemeClr val="accent1"/>
          </a:solidFill>
          <a:ln w="9525" cap="flat" cmpd="sng" algn="ctr">
            <a:solidFill>
              <a:srgbClr val="00B050"/>
            </a:solidFill>
            <a:prstDash val="dash"/>
            <a:round/>
            <a:headEnd type="none" w="med" len="med"/>
            <a:tailEnd type="none" w="med" len="med"/>
          </a:ln>
          <a:effectLst/>
        </p:spPr>
      </p:cxnSp>
      <p:pic>
        <p:nvPicPr>
          <p:cNvPr id="15" name="Picture 17" descr="D:\School\!PhD\Cornell\projects\render2010\paper\fig\new_results\Fig8\show\lq\show_vsl_lq-02.png"/>
          <p:cNvPicPr>
            <a:picLocks noChangeAspect="1" noChangeArrowheads="1"/>
          </p:cNvPicPr>
          <p:nvPr/>
        </p:nvPicPr>
        <p:blipFill>
          <a:blip r:embed="rId6" cstate="print"/>
          <a:srcRect/>
          <a:stretch>
            <a:fillRect/>
          </a:stretch>
        </p:blipFill>
        <p:spPr bwMode="auto">
          <a:xfrm>
            <a:off x="6393160" y="3303240"/>
            <a:ext cx="1440160" cy="648863"/>
          </a:xfrm>
          <a:prstGeom prst="rect">
            <a:avLst/>
          </a:prstGeom>
          <a:noFill/>
        </p:spPr>
      </p:pic>
      <p:cxnSp>
        <p:nvCxnSpPr>
          <p:cNvPr id="16" name="Přímá spojovací čára 33"/>
          <p:cNvCxnSpPr/>
          <p:nvPr/>
        </p:nvCxnSpPr>
        <p:spPr bwMode="auto">
          <a:xfrm rot="5400000">
            <a:off x="6161087" y="2068517"/>
            <a:ext cx="1460503" cy="1019174"/>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17" name="Přímá spojovací čára 33"/>
          <p:cNvCxnSpPr/>
          <p:nvPr/>
        </p:nvCxnSpPr>
        <p:spPr bwMode="auto">
          <a:xfrm rot="16200000" flipH="1">
            <a:off x="7148512" y="2633666"/>
            <a:ext cx="1285878" cy="38102"/>
          </a:xfrm>
          <a:prstGeom prst="line">
            <a:avLst/>
          </a:prstGeom>
          <a:solidFill>
            <a:schemeClr val="accent1"/>
          </a:solidFill>
          <a:ln w="9525" cap="flat" cmpd="sng" algn="ctr">
            <a:solidFill>
              <a:srgbClr val="00B050"/>
            </a:solidFill>
            <a:prstDash val="dash"/>
            <a:round/>
            <a:headEnd type="none" w="med" len="med"/>
            <a:tailEnd type="none" w="med" len="med"/>
          </a:ln>
          <a:effectLst/>
        </p:spPr>
      </p:cxnSp>
      <p:sp>
        <p:nvSpPr>
          <p:cNvPr id="18" name="TextBox 17"/>
          <p:cNvSpPr txBox="1"/>
          <p:nvPr/>
        </p:nvSpPr>
        <p:spPr>
          <a:xfrm>
            <a:off x="4953000" y="1143000"/>
            <a:ext cx="1907895" cy="369332"/>
          </a:xfrm>
          <a:prstGeom prst="rect">
            <a:avLst/>
          </a:prstGeom>
          <a:solidFill>
            <a:srgbClr val="000000">
              <a:alpha val="30196"/>
            </a:srgbClr>
          </a:solidFill>
        </p:spPr>
        <p:txBody>
          <a:bodyPr wrap="none" rtlCol="0">
            <a:spAutoFit/>
          </a:bodyPr>
          <a:lstStyle/>
          <a:p>
            <a:r>
              <a:rPr lang="en-US" b="1" dirty="0" smtClean="0">
                <a:effectLst>
                  <a:outerShdw blurRad="50800" dist="38100" dir="18900000" algn="bl" rotWithShape="0">
                    <a:prstClr val="black">
                      <a:alpha val="40000"/>
                    </a:prstClr>
                  </a:outerShdw>
                </a:effectLst>
                <a:latin typeface="+mn-lt"/>
              </a:rPr>
              <a:t>VSL: 4 min 24 sec</a:t>
            </a:r>
            <a:endParaRPr lang="en-US" b="1" dirty="0">
              <a:effectLst>
                <a:outerShdw blurRad="50800" dist="38100" dir="18900000" algn="bl" rotWithShape="0">
                  <a:prstClr val="black">
                    <a:alpha val="40000"/>
                  </a:prstClr>
                </a:outerShdw>
              </a:effectLst>
              <a:latin typeface="+mn-lt"/>
            </a:endParaRPr>
          </a:p>
        </p:txBody>
      </p:sp>
      <p:sp>
        <p:nvSpPr>
          <p:cNvPr id="20" name="TextBox 19"/>
          <p:cNvSpPr txBox="1"/>
          <p:nvPr/>
        </p:nvSpPr>
        <p:spPr>
          <a:xfrm>
            <a:off x="4953000" y="4038600"/>
            <a:ext cx="2129109" cy="369332"/>
          </a:xfrm>
          <a:prstGeom prst="rect">
            <a:avLst/>
          </a:prstGeom>
          <a:solidFill>
            <a:srgbClr val="000000">
              <a:alpha val="30196"/>
            </a:srgbClr>
          </a:solidFill>
        </p:spPr>
        <p:txBody>
          <a:bodyPr wrap="none" rtlCol="0">
            <a:spAutoFit/>
          </a:bodyPr>
          <a:lstStyle/>
          <a:p>
            <a:r>
              <a:rPr lang="en-US" b="1" dirty="0" smtClean="0">
                <a:ln w="18415" cmpd="sng">
                  <a:noFill/>
                  <a:prstDash val="solid"/>
                </a:ln>
                <a:solidFill>
                  <a:srgbClr val="FFFFFF"/>
                </a:solidFill>
                <a:effectLst>
                  <a:outerShdw blurRad="50800" dist="38100" dir="18900000" algn="bl" rotWithShape="0">
                    <a:prstClr val="black">
                      <a:alpha val="40000"/>
                    </a:prstClr>
                  </a:outerShdw>
                </a:effectLst>
                <a:latin typeface="+mn-lt"/>
              </a:rPr>
              <a:t>reference: 3343 min</a:t>
            </a:r>
            <a:endParaRPr lang="en-US" b="1" dirty="0">
              <a:ln w="18415" cmpd="sng">
                <a:noFill/>
                <a:prstDash val="solid"/>
              </a:ln>
              <a:solidFill>
                <a:srgbClr val="FFFFFF"/>
              </a:solidFill>
              <a:effectLst>
                <a:outerShdw blurRad="50800" dist="38100" dir="18900000" algn="bl" rotWithShape="0">
                  <a:prstClr val="black">
                    <a:alpha val="40000"/>
                  </a:prstClr>
                </a:outerShdw>
              </a:effectLst>
              <a:latin typeface="+mn-lt"/>
            </a:endParaRPr>
          </a:p>
        </p:txBody>
      </p:sp>
      <p:pic>
        <p:nvPicPr>
          <p:cNvPr id="21" name="Picture 2" descr="D:\School\!PhD\Cornell\projects\render2010\paper\fig\new_results\Fig8\tab\lq\tab_our_lq-01.png"/>
          <p:cNvPicPr>
            <a:picLocks noChangeAspect="1" noChangeArrowheads="1"/>
          </p:cNvPicPr>
          <p:nvPr/>
        </p:nvPicPr>
        <p:blipFill>
          <a:blip r:embed="rId7" cstate="print"/>
          <a:stretch>
            <a:fillRect/>
          </a:stretch>
        </p:blipFill>
        <p:spPr bwMode="auto">
          <a:xfrm>
            <a:off x="914400" y="2209800"/>
            <a:ext cx="3551997" cy="2663997"/>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22" name="Picture 12" descr="D:\School\!PhD\Cornell\projects\render2010\paper\fig\new_results\Fig8\show\lq\show_our_lq-02.png"/>
          <p:cNvPicPr>
            <a:picLocks noChangeAspect="1" noChangeArrowheads="1"/>
          </p:cNvPicPr>
          <p:nvPr/>
        </p:nvPicPr>
        <p:blipFill>
          <a:blip r:embed="rId8" cstate="print"/>
          <a:srcRect/>
          <a:stretch>
            <a:fillRect/>
          </a:stretch>
        </p:blipFill>
        <p:spPr bwMode="auto">
          <a:xfrm>
            <a:off x="2369343" y="4369594"/>
            <a:ext cx="1438402" cy="648072"/>
          </a:xfrm>
          <a:prstGeom prst="rect">
            <a:avLst/>
          </a:prstGeom>
          <a:noFill/>
        </p:spPr>
      </p:pic>
      <p:cxnSp>
        <p:nvCxnSpPr>
          <p:cNvPr id="23" name="Přímá spojovací čára 33"/>
          <p:cNvCxnSpPr/>
          <p:nvPr/>
        </p:nvCxnSpPr>
        <p:spPr bwMode="auto">
          <a:xfrm rot="5400000">
            <a:off x="2118222" y="3152361"/>
            <a:ext cx="1479550" cy="1000125"/>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4" name="Přímá spojovací čára 33"/>
          <p:cNvCxnSpPr/>
          <p:nvPr/>
        </p:nvCxnSpPr>
        <p:spPr bwMode="auto">
          <a:xfrm rot="16200000" flipH="1">
            <a:off x="3124695" y="3717508"/>
            <a:ext cx="1285878" cy="38102"/>
          </a:xfrm>
          <a:prstGeom prst="line">
            <a:avLst/>
          </a:prstGeom>
          <a:solidFill>
            <a:schemeClr val="accent1"/>
          </a:solidFill>
          <a:ln w="9525" cap="flat" cmpd="sng" algn="ctr">
            <a:solidFill>
              <a:srgbClr val="00B050"/>
            </a:solidFill>
            <a:prstDash val="dash"/>
            <a:round/>
            <a:headEnd type="none" w="med" len="med"/>
            <a:tailEnd type="none" w="med" len="med"/>
          </a:ln>
          <a:effectLst/>
        </p:spPr>
      </p:cxnSp>
      <p:sp>
        <p:nvSpPr>
          <p:cNvPr id="25" name="TextBox 24"/>
          <p:cNvSpPr txBox="1"/>
          <p:nvPr/>
        </p:nvSpPr>
        <p:spPr>
          <a:xfrm>
            <a:off x="914400" y="2209800"/>
            <a:ext cx="1882247" cy="369332"/>
          </a:xfrm>
          <a:prstGeom prst="rect">
            <a:avLst/>
          </a:prstGeom>
          <a:solidFill>
            <a:srgbClr val="000000">
              <a:alpha val="30196"/>
            </a:srgbClr>
          </a:solidFill>
        </p:spPr>
        <p:txBody>
          <a:bodyPr wrap="none" rtlCol="0">
            <a:spAutoFit/>
          </a:bodyPr>
          <a:lstStyle/>
          <a:p>
            <a:r>
              <a:rPr lang="en-US" b="1" dirty="0" smtClean="0">
                <a:effectLst>
                  <a:outerShdw blurRad="50800" dist="38100" dir="18900000" algn="bl" rotWithShape="0">
                    <a:prstClr val="black">
                      <a:alpha val="40000"/>
                    </a:prstClr>
                  </a:outerShdw>
                </a:effectLst>
              </a:rPr>
              <a:t>O</a:t>
            </a:r>
            <a:r>
              <a:rPr lang="en-US" b="1" dirty="0" smtClean="0">
                <a:effectLst>
                  <a:outerShdw blurRad="50800" dist="38100" dir="18900000" algn="bl" rotWithShape="0">
                    <a:prstClr val="black">
                      <a:alpha val="40000"/>
                    </a:prstClr>
                  </a:outerShdw>
                </a:effectLst>
                <a:latin typeface="+mn-lt"/>
              </a:rPr>
              <a:t>ur: </a:t>
            </a:r>
            <a:r>
              <a:rPr lang="en-US" b="1" dirty="0" smtClean="0">
                <a:effectLst>
                  <a:outerShdw blurRad="50800" dist="38100" dir="18900000" algn="bl" rotWithShape="0">
                    <a:prstClr val="black">
                      <a:alpha val="40000"/>
                    </a:prstClr>
                  </a:outerShdw>
                </a:effectLst>
              </a:rPr>
              <a:t>4 </a:t>
            </a:r>
            <a:r>
              <a:rPr lang="en-US" b="1" dirty="0" smtClean="0">
                <a:effectLst>
                  <a:outerShdw blurRad="50800" dist="38100" dir="18900000" algn="bl" rotWithShape="0">
                    <a:prstClr val="black">
                      <a:alpha val="40000"/>
                    </a:prstClr>
                  </a:outerShdw>
                </a:effectLst>
                <a:latin typeface="+mn-lt"/>
              </a:rPr>
              <a:t>min 16 sec</a:t>
            </a:r>
            <a:endParaRPr lang="en-US" b="1" dirty="0">
              <a:effectLst>
                <a:outerShdw blurRad="50800" dist="38100" dir="18900000" algn="bl" rotWithShape="0">
                  <a:prstClr val="black">
                    <a:alpha val="40000"/>
                  </a:prst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37</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#2</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6" cy="2663997"/>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7" cy="2663997"/>
          </a:xfrm>
          <a:prstGeom prst="rect">
            <a:avLst/>
          </a:prstGeom>
          <a:noFill/>
          <a:ln>
            <a:solidFill>
              <a:schemeClr val="tx1"/>
            </a:solidFill>
          </a:ln>
          <a:effectLst>
            <a:outerShdw blurRad="241300" sx="104000" sy="104000" algn="ctr" rotWithShape="0">
              <a:schemeClr val="bg1">
                <a:alpha val="40000"/>
              </a:schemeClr>
            </a:outerShdw>
          </a:effectLst>
        </p:spPr>
      </p:pic>
      <p:pic>
        <p:nvPicPr>
          <p:cNvPr id="7" name="Picture 4" descr="D:\School\!PhD\Cornell\projects\render2010\paper\fig\new_results\Fig8\tab\lq\tab_vsl_lq-01.png"/>
          <p:cNvPicPr>
            <a:picLocks noChangeAspect="1" noChangeArrowheads="1"/>
          </p:cNvPicPr>
          <p:nvPr/>
        </p:nvPicPr>
        <p:blipFill>
          <a:blip r:embed="rId5" cstate="print"/>
          <a:stretch>
            <a:fillRect/>
          </a:stretch>
        </p:blipFill>
        <p:spPr bwMode="auto">
          <a:xfrm>
            <a:off x="4953000" y="1143000"/>
            <a:ext cx="3551997" cy="2663997"/>
          </a:xfrm>
          <a:prstGeom prst="rect">
            <a:avLst/>
          </a:prstGeom>
          <a:noFill/>
          <a:ln>
            <a:solidFill>
              <a:schemeClr val="tx1"/>
            </a:solidFill>
          </a:ln>
          <a:effectLst>
            <a:outerShdw blurRad="241300" sx="104000" sy="104000" algn="ctr" rotWithShape="0">
              <a:schemeClr val="bg1">
                <a:alpha val="40000"/>
              </a:schemeClr>
            </a:outerShdw>
          </a:effectLst>
        </p:spPr>
      </p:pic>
      <p:sp>
        <p:nvSpPr>
          <p:cNvPr id="29" name="TextBox 28"/>
          <p:cNvSpPr txBox="1"/>
          <p:nvPr/>
        </p:nvSpPr>
        <p:spPr>
          <a:xfrm>
            <a:off x="4953000" y="1143000"/>
            <a:ext cx="1896353" cy="369332"/>
          </a:xfrm>
          <a:prstGeom prst="rect">
            <a:avLst/>
          </a:prstGeom>
          <a:solidFill>
            <a:srgbClr val="000000">
              <a:alpha val="30196"/>
            </a:srgbClr>
          </a:solidFill>
        </p:spPr>
        <p:txBody>
          <a:bodyPr wrap="none" rtlCol="0">
            <a:spAutoFit/>
          </a:bodyPr>
          <a:lstStyle/>
          <a:p>
            <a:r>
              <a:rPr lang="en-US" b="1" dirty="0" smtClean="0">
                <a:latin typeface="+mn-lt"/>
              </a:rPr>
              <a:t>VSL: 6 min 25 sec</a:t>
            </a:r>
            <a:endParaRPr lang="en-US" b="1" dirty="0">
              <a:latin typeface="+mn-lt"/>
            </a:endParaRPr>
          </a:p>
        </p:txBody>
      </p:sp>
      <p:sp>
        <p:nvSpPr>
          <p:cNvPr id="30" name="TextBox 29"/>
          <p:cNvSpPr txBox="1"/>
          <p:nvPr/>
        </p:nvSpPr>
        <p:spPr>
          <a:xfrm>
            <a:off x="914400" y="2209800"/>
            <a:ext cx="1875835" cy="369332"/>
          </a:xfrm>
          <a:prstGeom prst="rect">
            <a:avLst/>
          </a:prstGeom>
          <a:solidFill>
            <a:srgbClr val="000000">
              <a:alpha val="30196"/>
            </a:srgbClr>
          </a:solidFill>
        </p:spPr>
        <p:txBody>
          <a:bodyPr wrap="none" rtlCol="0">
            <a:spAutoFit/>
          </a:bodyPr>
          <a:lstStyle/>
          <a:p>
            <a:r>
              <a:rPr lang="en-US" b="1" dirty="0" smtClean="0"/>
              <a:t>O</a:t>
            </a:r>
            <a:r>
              <a:rPr lang="en-US" b="1" dirty="0" smtClean="0">
                <a:latin typeface="+mn-lt"/>
              </a:rPr>
              <a:t>ur: 5 min 28 sec</a:t>
            </a:r>
            <a:endParaRPr lang="en-US" b="1" dirty="0">
              <a:latin typeface="+mn-lt"/>
            </a:endParaRPr>
          </a:p>
        </p:txBody>
      </p:sp>
      <p:sp>
        <p:nvSpPr>
          <p:cNvPr id="41" name="TextBox 40"/>
          <p:cNvSpPr txBox="1"/>
          <p:nvPr/>
        </p:nvSpPr>
        <p:spPr>
          <a:xfrm>
            <a:off x="4953000" y="4038600"/>
            <a:ext cx="2154757" cy="369332"/>
          </a:xfrm>
          <a:prstGeom prst="rect">
            <a:avLst/>
          </a:prstGeom>
          <a:solidFill>
            <a:srgbClr val="000000">
              <a:alpha val="30196"/>
            </a:srgbClr>
          </a:solidFill>
        </p:spPr>
        <p:txBody>
          <a:bodyPr wrap="none" rtlCol="0">
            <a:spAutoFit/>
          </a:bodyPr>
          <a:lstStyle/>
          <a:p>
            <a:r>
              <a:rPr lang="en-US" b="1" dirty="0" smtClean="0">
                <a:latin typeface="+mn-lt"/>
              </a:rPr>
              <a:t>reference: </a:t>
            </a:r>
            <a:r>
              <a:rPr lang="en-US" b="1" dirty="0" smtClean="0"/>
              <a:t>6360 min</a:t>
            </a:r>
            <a:endParaRPr lang="en-US" b="1" dirty="0">
              <a:latin typeface="+mn-lt"/>
            </a:endParaRPr>
          </a:p>
        </p:txBody>
      </p:sp>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300,000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lang="en-US" sz="2700" kern="0" noProof="0" dirty="0" smtClean="0"/>
              <a:t>17</a:t>
            </a:r>
            <a:r>
              <a:rPr kumimoji="0" lang="en-US" sz="2700" b="0" i="0" u="none" strike="noStrike" kern="0" cap="none" spc="0" normalizeH="0" baseline="0" noProof="0" dirty="0" smtClean="0">
                <a:ln>
                  <a:noFill/>
                </a:ln>
                <a:solidFill>
                  <a:schemeClr val="tx1"/>
                </a:solidFill>
                <a:effectLst/>
                <a:uLnTx/>
                <a:uFillTx/>
                <a:latin typeface="+mn-lt"/>
                <a:ea typeface="+mn-ea"/>
                <a:cs typeface="+mn-cs"/>
              </a:rPr>
              <a:t>,100,000</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38</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#2</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6" cy="2663997"/>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4038600"/>
            <a:ext cx="3551997" cy="2663997"/>
          </a:xfrm>
          <a:prstGeom prst="rect">
            <a:avLst/>
          </a:prstGeom>
          <a:noFill/>
          <a:ln>
            <a:solidFill>
              <a:schemeClr val="tx1"/>
            </a:solidFill>
          </a:ln>
          <a:effectLst>
            <a:outerShdw blurRad="241300" sx="104000" sy="104000" algn="ctr" rotWithShape="0">
              <a:schemeClr val="bg1">
                <a:alpha val="40000"/>
              </a:schemeClr>
            </a:outerShdw>
          </a:effectLst>
        </p:spPr>
      </p:pic>
      <p:pic>
        <p:nvPicPr>
          <p:cNvPr id="7" name="Picture 4" descr="D:\School\!PhD\Cornell\projects\render2010\paper\fig\new_results\Fig8\tab\lq\tab_vsl_lq-01.png"/>
          <p:cNvPicPr>
            <a:picLocks noChangeAspect="1" noChangeArrowheads="1"/>
          </p:cNvPicPr>
          <p:nvPr/>
        </p:nvPicPr>
        <p:blipFill>
          <a:blip r:embed="rId5" cstate="print"/>
          <a:stretch>
            <a:fillRect/>
          </a:stretch>
        </p:blipFill>
        <p:spPr bwMode="auto">
          <a:xfrm>
            <a:off x="4953000" y="1143000"/>
            <a:ext cx="3551997" cy="2663997"/>
          </a:xfrm>
          <a:prstGeom prst="rect">
            <a:avLst/>
          </a:prstGeom>
          <a:noFill/>
          <a:ln>
            <a:solidFill>
              <a:schemeClr val="tx1"/>
            </a:solidFill>
          </a:ln>
          <a:effectLst>
            <a:outerShdw blurRad="241300" sx="104000" sy="104000" algn="ctr" rotWithShape="0">
              <a:schemeClr val="bg1">
                <a:alpha val="40000"/>
              </a:schemeClr>
            </a:outerShdw>
          </a:effectLst>
        </p:spPr>
      </p:pic>
      <p:sp>
        <p:nvSpPr>
          <p:cNvPr id="32" name="Content Placeholder 1"/>
          <p:cNvSpPr txBox="1">
            <a:spLocks/>
          </p:cNvSpPr>
          <p:nvPr/>
        </p:nvSpPr>
        <p:spPr bwMode="auto">
          <a:xfrm>
            <a:off x="228600" y="5181600"/>
            <a:ext cx="25908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shadow maps:</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global lights: </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smtClean="0">
                <a:ln>
                  <a:noFill/>
                </a:ln>
                <a:solidFill>
                  <a:schemeClr val="tx1"/>
                </a:solidFill>
                <a:effectLst/>
                <a:uLnTx/>
                <a:uFillTx/>
                <a:latin typeface="+mn-lt"/>
                <a:ea typeface="+mn-ea"/>
                <a:cs typeface="+mn-cs"/>
              </a:rPr>
              <a:t>local lights:</a:t>
            </a:r>
            <a:endParaRPr kumimoji="0" lang="en-US" sz="2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33" name="Content Placeholder 1"/>
          <p:cNvSpPr txBox="1">
            <a:spLocks/>
          </p:cNvSpPr>
          <p:nvPr/>
        </p:nvSpPr>
        <p:spPr bwMode="auto">
          <a:xfrm>
            <a:off x="2209800" y="5181600"/>
            <a:ext cx="2133600" cy="1524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10,000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      300,000</a:t>
            </a:r>
          </a:p>
          <a:p>
            <a:pPr marL="342900" marR="0" lvl="0" indent="-342900" algn="r" defTabSz="914400" rtl="0" eaLnBrk="0" fontAlgn="base" latinLnBrk="0" hangingPunct="0">
              <a:lnSpc>
                <a:spcPct val="100000"/>
              </a:lnSpc>
              <a:spcBef>
                <a:spcPct val="20000"/>
              </a:spcBef>
              <a:spcAft>
                <a:spcPct val="0"/>
              </a:spcAft>
              <a:buClr>
                <a:srgbClr val="FF9900"/>
              </a:buClr>
              <a:buSzTx/>
              <a:tabLst/>
              <a:defRPr/>
            </a:pPr>
            <a:r>
              <a:rPr lang="en-US" sz="2700" kern="0" noProof="0" dirty="0" smtClean="0"/>
              <a:t>17</a:t>
            </a:r>
            <a:r>
              <a:rPr kumimoji="0" lang="en-US" sz="2700" b="0" i="0" u="none" strike="noStrike" kern="0" cap="none" spc="0" normalizeH="0" baseline="0" noProof="0" dirty="0" smtClean="0">
                <a:ln>
                  <a:noFill/>
                </a:ln>
                <a:solidFill>
                  <a:schemeClr val="tx1"/>
                </a:solidFill>
                <a:effectLst/>
                <a:uLnTx/>
                <a:uFillTx/>
                <a:latin typeface="+mn-lt"/>
                <a:ea typeface="+mn-ea"/>
                <a:cs typeface="+mn-cs"/>
              </a:rPr>
              <a:t>,100,000</a:t>
            </a:r>
          </a:p>
        </p:txBody>
      </p:sp>
      <p:cxnSp>
        <p:nvCxnSpPr>
          <p:cNvPr id="12" name="Straight Connector 11"/>
          <p:cNvCxnSpPr/>
          <p:nvPr/>
        </p:nvCxnSpPr>
        <p:spPr bwMode="auto">
          <a:xfrm flipV="1">
            <a:off x="6172200" y="1066800"/>
            <a:ext cx="1600200" cy="442914"/>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3" name="Straight Connector 12"/>
          <p:cNvCxnSpPr/>
          <p:nvPr/>
        </p:nvCxnSpPr>
        <p:spPr bwMode="auto">
          <a:xfrm>
            <a:off x="6172200" y="1804988"/>
            <a:ext cx="1600200" cy="404812"/>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4" name="Straight Connector 13"/>
          <p:cNvCxnSpPr/>
          <p:nvPr/>
        </p:nvCxnSpPr>
        <p:spPr bwMode="auto">
          <a:xfrm>
            <a:off x="6234113" y="3686176"/>
            <a:ext cx="771525" cy="242887"/>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5" name="Straight Connector 14"/>
          <p:cNvCxnSpPr/>
          <p:nvPr/>
        </p:nvCxnSpPr>
        <p:spPr bwMode="auto">
          <a:xfrm flipV="1">
            <a:off x="6248400" y="3271838"/>
            <a:ext cx="757238" cy="119062"/>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6" name="Straight Connector 15"/>
          <p:cNvCxnSpPr/>
          <p:nvPr/>
        </p:nvCxnSpPr>
        <p:spPr bwMode="auto">
          <a:xfrm flipV="1">
            <a:off x="2127250" y="2133600"/>
            <a:ext cx="1606550" cy="449264"/>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7" name="Straight Connector 16"/>
          <p:cNvCxnSpPr/>
          <p:nvPr/>
        </p:nvCxnSpPr>
        <p:spPr bwMode="auto">
          <a:xfrm>
            <a:off x="2127250" y="2878138"/>
            <a:ext cx="1606550" cy="398462"/>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8" name="Straight Connector 17"/>
          <p:cNvCxnSpPr/>
          <p:nvPr/>
        </p:nvCxnSpPr>
        <p:spPr bwMode="auto">
          <a:xfrm>
            <a:off x="2189163" y="4759326"/>
            <a:ext cx="771525" cy="242887"/>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19" name="Straight Connector 18"/>
          <p:cNvCxnSpPr/>
          <p:nvPr/>
        </p:nvCxnSpPr>
        <p:spPr bwMode="auto">
          <a:xfrm flipV="1">
            <a:off x="2203450" y="4343400"/>
            <a:ext cx="768350" cy="120650"/>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sp>
        <p:nvSpPr>
          <p:cNvPr id="20" name="Rectangle 19"/>
          <p:cNvSpPr/>
          <p:nvPr/>
        </p:nvSpPr>
        <p:spPr>
          <a:xfrm>
            <a:off x="6177136" y="1518320"/>
            <a:ext cx="288032"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ectangle 20"/>
          <p:cNvSpPr/>
          <p:nvPr/>
        </p:nvSpPr>
        <p:spPr>
          <a:xfrm>
            <a:off x="6249144" y="3390528"/>
            <a:ext cx="504056"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Rectangle 21"/>
          <p:cNvSpPr/>
          <p:nvPr/>
        </p:nvSpPr>
        <p:spPr>
          <a:xfrm>
            <a:off x="2133600" y="2590800"/>
            <a:ext cx="288032"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Rectangle 22"/>
          <p:cNvSpPr/>
          <p:nvPr/>
        </p:nvSpPr>
        <p:spPr>
          <a:xfrm>
            <a:off x="2205608" y="4463008"/>
            <a:ext cx="504056"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4" name="Picture 2" descr="D:\School\!PhD\Cornell\projects\render2010\paper\fig\new_results\Fig7\cutout1-our.png"/>
          <p:cNvPicPr>
            <a:picLocks noChangeAspect="1" noChangeArrowheads="1"/>
          </p:cNvPicPr>
          <p:nvPr/>
        </p:nvPicPr>
        <p:blipFill>
          <a:blip r:embed="rId6" cstate="print"/>
          <a:srcRect/>
          <a:stretch>
            <a:fillRect/>
          </a:stretch>
        </p:blipFill>
        <p:spPr bwMode="auto">
          <a:xfrm>
            <a:off x="2971800" y="4381128"/>
            <a:ext cx="1620180" cy="648072"/>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25" name="Picture 3" descr="D:\School\!PhD\Cornell\projects\render2010\paper\fig\new_results\Fig7\cutout1-vsl.png"/>
          <p:cNvPicPr>
            <a:picLocks noChangeAspect="1" noChangeArrowheads="1"/>
          </p:cNvPicPr>
          <p:nvPr/>
        </p:nvPicPr>
        <p:blipFill>
          <a:blip r:embed="rId7" cstate="print"/>
          <a:srcRect/>
          <a:stretch>
            <a:fillRect/>
          </a:stretch>
        </p:blipFill>
        <p:spPr bwMode="auto">
          <a:xfrm>
            <a:off x="7010400" y="3276600"/>
            <a:ext cx="1620179" cy="648072"/>
          </a:xfrm>
          <a:prstGeom prst="rect">
            <a:avLst/>
          </a:prstGeom>
          <a:noFill/>
          <a:ln>
            <a:solidFill>
              <a:schemeClr val="tx1"/>
            </a:solidFill>
          </a:ln>
          <a:effectLst>
            <a:outerShdw blurRad="241300" sx="104000" sy="104000" algn="ctr" rotWithShape="0">
              <a:schemeClr val="bg1">
                <a:alpha val="40000"/>
              </a:schemeClr>
            </a:outerShdw>
          </a:effectLst>
        </p:spPr>
      </p:pic>
      <p:pic>
        <p:nvPicPr>
          <p:cNvPr id="26" name="Picture 3" descr="D:\School\!PhD\Cornell\projects\render2010\paper\fig\new_results\Fig7\cutout2-vsl.png"/>
          <p:cNvPicPr>
            <a:picLocks noChangeAspect="1" noChangeArrowheads="1"/>
          </p:cNvPicPr>
          <p:nvPr/>
        </p:nvPicPr>
        <p:blipFill>
          <a:blip r:embed="rId8" cstate="print"/>
          <a:srcRect/>
          <a:stretch>
            <a:fillRect/>
          </a:stretch>
        </p:blipFill>
        <p:spPr bwMode="auto">
          <a:xfrm>
            <a:off x="7772400" y="1066800"/>
            <a:ext cx="864096" cy="1152128"/>
          </a:xfrm>
          <a:prstGeom prst="rect">
            <a:avLst/>
          </a:prstGeom>
          <a:noFill/>
          <a:ln>
            <a:solidFill>
              <a:schemeClr val="tx1"/>
            </a:solidFill>
          </a:ln>
          <a:effectLst>
            <a:outerShdw blurRad="241300" sx="104000" sy="104000" algn="ctr" rotWithShape="0">
              <a:schemeClr val="bg1">
                <a:alpha val="40000"/>
              </a:schemeClr>
            </a:outerShdw>
          </a:effectLst>
        </p:spPr>
      </p:pic>
      <p:pic>
        <p:nvPicPr>
          <p:cNvPr id="27" name="Picture 2" descr="D:\School\!PhD\Cornell\projects\render2010\paper\fig\new_results\Fig7\cutout2-our.png"/>
          <p:cNvPicPr>
            <a:picLocks noChangeAspect="1" noChangeArrowheads="1"/>
          </p:cNvPicPr>
          <p:nvPr/>
        </p:nvPicPr>
        <p:blipFill>
          <a:blip r:embed="rId9" cstate="print"/>
          <a:srcRect/>
          <a:stretch>
            <a:fillRect/>
          </a:stretch>
        </p:blipFill>
        <p:spPr bwMode="auto">
          <a:xfrm>
            <a:off x="3733800" y="2133600"/>
            <a:ext cx="864096" cy="1152128"/>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28" name="Picture 2"/>
          <p:cNvPicPr>
            <a:picLocks noChangeAspect="1" noChangeArrowheads="1"/>
          </p:cNvPicPr>
          <p:nvPr/>
        </p:nvPicPr>
        <p:blipFill>
          <a:blip r:embed="rId10" cstate="print"/>
          <a:srcRect/>
          <a:stretch>
            <a:fillRect/>
          </a:stretch>
        </p:blipFill>
        <p:spPr bwMode="auto">
          <a:xfrm>
            <a:off x="7010400" y="6208776"/>
            <a:ext cx="1623060" cy="649224"/>
          </a:xfrm>
          <a:prstGeom prst="rect">
            <a:avLst/>
          </a:prstGeom>
          <a:noFill/>
          <a:ln w="9525">
            <a:solidFill>
              <a:schemeClr val="tx1"/>
            </a:solidFill>
            <a:miter lim="800000"/>
            <a:headEnd/>
            <a:tailEnd/>
          </a:ln>
        </p:spPr>
      </p:pic>
      <p:pic>
        <p:nvPicPr>
          <p:cNvPr id="31" name="Picture 3"/>
          <p:cNvPicPr>
            <a:picLocks noChangeAspect="1" noChangeArrowheads="1"/>
          </p:cNvPicPr>
          <p:nvPr/>
        </p:nvPicPr>
        <p:blipFill>
          <a:blip r:embed="rId11" cstate="print"/>
          <a:srcRect/>
          <a:stretch>
            <a:fillRect/>
          </a:stretch>
        </p:blipFill>
        <p:spPr bwMode="auto">
          <a:xfrm>
            <a:off x="7772400" y="3962400"/>
            <a:ext cx="864108" cy="1152144"/>
          </a:xfrm>
          <a:prstGeom prst="rect">
            <a:avLst/>
          </a:prstGeom>
          <a:noFill/>
          <a:ln w="9525">
            <a:solidFill>
              <a:schemeClr val="tx1"/>
            </a:solidFill>
            <a:miter lim="800000"/>
            <a:headEnd/>
            <a:tailEnd/>
          </a:ln>
        </p:spPr>
      </p:pic>
      <p:cxnSp>
        <p:nvCxnSpPr>
          <p:cNvPr id="34" name="Straight Connector 33"/>
          <p:cNvCxnSpPr/>
          <p:nvPr/>
        </p:nvCxnSpPr>
        <p:spPr bwMode="auto">
          <a:xfrm flipV="1">
            <a:off x="6167264" y="3968080"/>
            <a:ext cx="1600200" cy="442914"/>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35" name="Straight Connector 34"/>
          <p:cNvCxnSpPr/>
          <p:nvPr/>
        </p:nvCxnSpPr>
        <p:spPr bwMode="auto">
          <a:xfrm>
            <a:off x="6167264" y="4706268"/>
            <a:ext cx="1600200" cy="404812"/>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36" name="Straight Connector 35"/>
          <p:cNvCxnSpPr/>
          <p:nvPr/>
        </p:nvCxnSpPr>
        <p:spPr bwMode="auto">
          <a:xfrm>
            <a:off x="6229177" y="6587456"/>
            <a:ext cx="771525" cy="242887"/>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cxnSp>
        <p:nvCxnSpPr>
          <p:cNvPr id="37" name="Straight Connector 36"/>
          <p:cNvCxnSpPr/>
          <p:nvPr/>
        </p:nvCxnSpPr>
        <p:spPr bwMode="auto">
          <a:xfrm flipV="1">
            <a:off x="6243464" y="6173118"/>
            <a:ext cx="757238" cy="119062"/>
          </a:xfrm>
          <a:prstGeom prst="line">
            <a:avLst/>
          </a:prstGeom>
          <a:solidFill>
            <a:schemeClr val="accent1"/>
          </a:solidFill>
          <a:ln w="9525" cap="flat" cmpd="sng" algn="ctr">
            <a:solidFill>
              <a:schemeClr val="bg1">
                <a:lumMod val="75000"/>
                <a:lumOff val="25000"/>
              </a:schemeClr>
            </a:solidFill>
            <a:prstDash val="dash"/>
            <a:round/>
            <a:headEnd type="none" w="med" len="med"/>
            <a:tailEnd type="none" w="med" len="med"/>
          </a:ln>
          <a:effectLst/>
        </p:spPr>
      </p:cxnSp>
      <p:sp>
        <p:nvSpPr>
          <p:cNvPr id="38" name="Rectangle 37"/>
          <p:cNvSpPr/>
          <p:nvPr/>
        </p:nvSpPr>
        <p:spPr>
          <a:xfrm>
            <a:off x="6172200" y="4419600"/>
            <a:ext cx="288032"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Rectangle 38"/>
          <p:cNvSpPr/>
          <p:nvPr/>
        </p:nvSpPr>
        <p:spPr>
          <a:xfrm>
            <a:off x="6244208" y="6291808"/>
            <a:ext cx="504056" cy="288032"/>
          </a:xfrm>
          <a:prstGeom prst="rect">
            <a:avLst/>
          </a:prstGeom>
          <a:noFill/>
          <a:ln w="25400">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TextBox 39"/>
          <p:cNvSpPr txBox="1"/>
          <p:nvPr/>
        </p:nvSpPr>
        <p:spPr>
          <a:xfrm>
            <a:off x="4953000" y="1143000"/>
            <a:ext cx="1896353" cy="369332"/>
          </a:xfrm>
          <a:prstGeom prst="rect">
            <a:avLst/>
          </a:prstGeom>
          <a:solidFill>
            <a:srgbClr val="000000">
              <a:alpha val="30196"/>
            </a:srgbClr>
          </a:solidFill>
        </p:spPr>
        <p:txBody>
          <a:bodyPr wrap="none" rtlCol="0">
            <a:spAutoFit/>
          </a:bodyPr>
          <a:lstStyle/>
          <a:p>
            <a:r>
              <a:rPr lang="en-US" b="1" dirty="0" smtClean="0">
                <a:latin typeface="+mn-lt"/>
              </a:rPr>
              <a:t>VSL: 6 min 25 sec</a:t>
            </a:r>
            <a:endParaRPr lang="en-US" b="1" dirty="0">
              <a:latin typeface="+mn-lt"/>
            </a:endParaRPr>
          </a:p>
        </p:txBody>
      </p:sp>
      <p:sp>
        <p:nvSpPr>
          <p:cNvPr id="42" name="TextBox 41"/>
          <p:cNvSpPr txBox="1"/>
          <p:nvPr/>
        </p:nvSpPr>
        <p:spPr>
          <a:xfrm>
            <a:off x="914400" y="2209800"/>
            <a:ext cx="1875835" cy="369332"/>
          </a:xfrm>
          <a:prstGeom prst="rect">
            <a:avLst/>
          </a:prstGeom>
          <a:solidFill>
            <a:srgbClr val="000000">
              <a:alpha val="30196"/>
            </a:srgbClr>
          </a:solidFill>
        </p:spPr>
        <p:txBody>
          <a:bodyPr wrap="none" rtlCol="0">
            <a:spAutoFit/>
          </a:bodyPr>
          <a:lstStyle/>
          <a:p>
            <a:r>
              <a:rPr lang="en-US" b="1" dirty="0" smtClean="0"/>
              <a:t>O</a:t>
            </a:r>
            <a:r>
              <a:rPr lang="en-US" b="1" dirty="0" smtClean="0">
                <a:latin typeface="+mn-lt"/>
              </a:rPr>
              <a:t>ur: 5 min 28 sec</a:t>
            </a:r>
            <a:endParaRPr lang="en-US" b="1" dirty="0">
              <a:latin typeface="+mn-lt"/>
            </a:endParaRPr>
          </a:p>
        </p:txBody>
      </p:sp>
      <p:sp>
        <p:nvSpPr>
          <p:cNvPr id="43" name="TextBox 42"/>
          <p:cNvSpPr txBox="1"/>
          <p:nvPr/>
        </p:nvSpPr>
        <p:spPr>
          <a:xfrm>
            <a:off x="4953000" y="4038600"/>
            <a:ext cx="2154757" cy="369332"/>
          </a:xfrm>
          <a:prstGeom prst="rect">
            <a:avLst/>
          </a:prstGeom>
          <a:solidFill>
            <a:srgbClr val="000000">
              <a:alpha val="30196"/>
            </a:srgbClr>
          </a:solidFill>
        </p:spPr>
        <p:txBody>
          <a:bodyPr wrap="none" rtlCol="0">
            <a:spAutoFit/>
          </a:bodyPr>
          <a:lstStyle/>
          <a:p>
            <a:r>
              <a:rPr lang="en-US" b="1" dirty="0" smtClean="0">
                <a:latin typeface="+mn-lt"/>
              </a:rPr>
              <a:t>reference: </a:t>
            </a:r>
            <a:r>
              <a:rPr lang="en-US" b="1" dirty="0" smtClean="0"/>
              <a:t>6360 min</a:t>
            </a:r>
            <a:endParaRPr lang="en-US" b="1"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39</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#2 – limitations</a:t>
            </a:r>
            <a:endParaRPr lang="en-US" dirty="0"/>
          </a:p>
        </p:txBody>
      </p:sp>
      <p:pic>
        <p:nvPicPr>
          <p:cNvPr id="5" name="Picture 2" descr="D:\School\!PhD\Cornell\projects\render2010\paper\fig\new_results\Fig8\tab\lq\tab_our_lq-01.png"/>
          <p:cNvPicPr>
            <a:picLocks noChangeAspect="1" noChangeArrowheads="1"/>
          </p:cNvPicPr>
          <p:nvPr/>
        </p:nvPicPr>
        <p:blipFill>
          <a:blip r:embed="rId3" cstate="print"/>
          <a:stretch>
            <a:fillRect/>
          </a:stretch>
        </p:blipFill>
        <p:spPr bwMode="auto">
          <a:xfrm>
            <a:off x="914400" y="2209800"/>
            <a:ext cx="3551996" cy="2663997"/>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6" name="Picture 3" descr="D:\School\!PhD\Cornell\projects\render2010\paper\fig\new_results\Fig8\tab\lq\tab_pt_lq-01.png"/>
          <p:cNvPicPr>
            <a:picLocks noChangeAspect="1" noChangeArrowheads="1"/>
          </p:cNvPicPr>
          <p:nvPr/>
        </p:nvPicPr>
        <p:blipFill>
          <a:blip r:embed="rId4" cstate="print"/>
          <a:stretch>
            <a:fillRect/>
          </a:stretch>
        </p:blipFill>
        <p:spPr bwMode="auto">
          <a:xfrm>
            <a:off x="4953000" y="2206752"/>
            <a:ext cx="3551997" cy="2663997"/>
          </a:xfrm>
          <a:prstGeom prst="rect">
            <a:avLst/>
          </a:prstGeom>
          <a:noFill/>
          <a:ln>
            <a:solidFill>
              <a:schemeClr val="tx1"/>
            </a:solidFill>
          </a:ln>
          <a:effectLst>
            <a:outerShdw blurRad="241300" sx="104000" sy="104000" algn="ctr" rotWithShape="0">
              <a:schemeClr val="bg1">
                <a:alpha val="40000"/>
              </a:schemeClr>
            </a:outerShdw>
          </a:effectLst>
        </p:spPr>
      </p:pic>
      <p:sp>
        <p:nvSpPr>
          <p:cNvPr id="32" name="Content Placeholder 1"/>
          <p:cNvSpPr txBox="1">
            <a:spLocks/>
          </p:cNvSpPr>
          <p:nvPr/>
        </p:nvSpPr>
        <p:spPr bwMode="auto">
          <a:xfrm>
            <a:off x="228600" y="5181600"/>
            <a:ext cx="6019800" cy="11430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2700" b="0" i="0" u="none" strike="noStrike" kern="0" cap="none" spc="0" normalizeH="0" baseline="0" noProof="0" dirty="0" smtClean="0">
                <a:ln>
                  <a:noFill/>
                </a:ln>
                <a:solidFill>
                  <a:schemeClr val="tx1"/>
                </a:solidFill>
                <a:effectLst/>
                <a:uLnTx/>
                <a:uFillTx/>
                <a:latin typeface="+mn-lt"/>
                <a:ea typeface="+mn-ea"/>
                <a:cs typeface="+mn-cs"/>
              </a:rPr>
              <a:t>Loss of shadow definition</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lang="en-US" sz="2700" kern="0" dirty="0" smtClean="0"/>
              <a:t>Small loss of energy</a:t>
            </a:r>
            <a:endParaRPr kumimoji="0" lang="en-US" sz="2700" b="0" i="0" u="none" strike="noStrike" kern="0" cap="none" spc="0" normalizeH="0" baseline="0" noProof="0" dirty="0" smtClean="0">
              <a:ln>
                <a:noFill/>
              </a:ln>
              <a:effectLst/>
              <a:uLnTx/>
              <a:uFillTx/>
              <a:latin typeface="+mn-lt"/>
              <a:ea typeface="+mn-ea"/>
              <a:cs typeface="+mn-cs"/>
            </a:endParaRPr>
          </a:p>
        </p:txBody>
      </p:sp>
      <p:sp>
        <p:nvSpPr>
          <p:cNvPr id="14" name="TextBox 13"/>
          <p:cNvSpPr txBox="1"/>
          <p:nvPr/>
        </p:nvSpPr>
        <p:spPr>
          <a:xfrm>
            <a:off x="914400" y="2209800"/>
            <a:ext cx="1875835" cy="369332"/>
          </a:xfrm>
          <a:prstGeom prst="rect">
            <a:avLst/>
          </a:prstGeom>
          <a:solidFill>
            <a:srgbClr val="000000">
              <a:alpha val="30196"/>
            </a:srgbClr>
          </a:solidFill>
          <a:effectLst/>
        </p:spPr>
        <p:txBody>
          <a:bodyPr wrap="none" rtlCol="0">
            <a:spAutoFit/>
          </a:bodyPr>
          <a:lstStyle/>
          <a:p>
            <a:r>
              <a:rPr lang="en-US" b="1" dirty="0" smtClean="0"/>
              <a:t>O</a:t>
            </a:r>
            <a:r>
              <a:rPr lang="en-US" b="1" dirty="0" smtClean="0">
                <a:latin typeface="+mn-lt"/>
              </a:rPr>
              <a:t>ur: 5 min 28 sec</a:t>
            </a:r>
            <a:endParaRPr lang="en-US" b="1" dirty="0">
              <a:latin typeface="+mn-lt"/>
            </a:endParaRPr>
          </a:p>
        </p:txBody>
      </p:sp>
      <p:sp>
        <p:nvSpPr>
          <p:cNvPr id="15" name="TextBox 14"/>
          <p:cNvSpPr txBox="1"/>
          <p:nvPr/>
        </p:nvSpPr>
        <p:spPr>
          <a:xfrm>
            <a:off x="4953000" y="2206752"/>
            <a:ext cx="2154757" cy="369332"/>
          </a:xfrm>
          <a:prstGeom prst="rect">
            <a:avLst/>
          </a:prstGeom>
          <a:solidFill>
            <a:srgbClr val="000000">
              <a:alpha val="30196"/>
            </a:srgbClr>
          </a:solidFill>
        </p:spPr>
        <p:txBody>
          <a:bodyPr wrap="none" rtlCol="0">
            <a:spAutoFit/>
          </a:bodyPr>
          <a:lstStyle/>
          <a:p>
            <a:r>
              <a:rPr lang="en-US" b="1" dirty="0" smtClean="0">
                <a:latin typeface="+mn-lt"/>
              </a:rPr>
              <a:t>reference: </a:t>
            </a:r>
            <a:r>
              <a:rPr lang="en-US" b="1" dirty="0" smtClean="0"/>
              <a:t>6360 min</a:t>
            </a:r>
            <a:endParaRPr lang="en-US" b="1" dirty="0">
              <a:latin typeface="+mn-lt"/>
            </a:endParaRPr>
          </a:p>
        </p:txBody>
      </p:sp>
      <p:sp>
        <p:nvSpPr>
          <p:cNvPr id="23" name="Oval 22"/>
          <p:cNvSpPr/>
          <p:nvPr/>
        </p:nvSpPr>
        <p:spPr bwMode="auto">
          <a:xfrm>
            <a:off x="5791200" y="2816352"/>
            <a:ext cx="609600" cy="381000"/>
          </a:xfrm>
          <a:prstGeom prst="ellipse">
            <a:avLst/>
          </a:prstGeom>
          <a:noFill/>
          <a:ln w="317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1752600" y="2819400"/>
            <a:ext cx="609600" cy="381000"/>
          </a:xfrm>
          <a:prstGeom prst="ellipse">
            <a:avLst/>
          </a:prstGeom>
          <a:noFill/>
          <a:ln w="317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7" name="Picture 4" descr="D:\Dropbox\My Dropbox\CornellSiggraph\figs\tom\cutout_bottles_pt.png"/>
          <p:cNvPicPr>
            <a:picLocks noChangeAspect="1" noChangeArrowheads="1"/>
          </p:cNvPicPr>
          <p:nvPr/>
        </p:nvPicPr>
        <p:blipFill>
          <a:blip r:embed="rId5" cstate="print"/>
          <a:srcRect/>
          <a:stretch>
            <a:fillRect/>
          </a:stretch>
        </p:blipFill>
        <p:spPr bwMode="auto">
          <a:xfrm>
            <a:off x="4671113" y="3578352"/>
            <a:ext cx="1805887" cy="1298448"/>
          </a:xfrm>
          <a:prstGeom prst="rect">
            <a:avLst/>
          </a:prstGeom>
          <a:noFill/>
          <a:ln>
            <a:solidFill>
              <a:schemeClr val="tx1"/>
            </a:solidFill>
          </a:ln>
          <a:effectLst>
            <a:outerShdw blurRad="241300" sx="104000" sy="104000" algn="ctr" rotWithShape="0">
              <a:schemeClr val="bg1">
                <a:alpha val="40000"/>
              </a:schemeClr>
            </a:outerShdw>
          </a:effectLst>
        </p:spPr>
      </p:pic>
      <p:pic>
        <p:nvPicPr>
          <p:cNvPr id="28" name="Picture 5" descr="D:\Dropbox\My Dropbox\CornellSiggraph\figs\tom\cutout_bottles_our.png"/>
          <p:cNvPicPr>
            <a:picLocks noChangeAspect="1" noChangeArrowheads="1"/>
          </p:cNvPicPr>
          <p:nvPr/>
        </p:nvPicPr>
        <p:blipFill>
          <a:blip r:embed="rId6" cstate="print"/>
          <a:srcRect/>
          <a:stretch>
            <a:fillRect/>
          </a:stretch>
        </p:blipFill>
        <p:spPr bwMode="auto">
          <a:xfrm>
            <a:off x="636752" y="3581400"/>
            <a:ext cx="1801648" cy="1295400"/>
          </a:xfrm>
          <a:prstGeom prst="rect">
            <a:avLst/>
          </a:prstGeom>
          <a:noFill/>
          <a:ln w="38100">
            <a:solidFill>
              <a:srgbClr val="FF9900"/>
            </a:solidFill>
          </a:ln>
          <a:effectLst>
            <a:outerShdw blurRad="241300" sx="104000" sy="104000" algn="ctr" rotWithShape="0">
              <a:schemeClr val="bg1">
                <a:alpha val="40000"/>
              </a:schemeClr>
            </a:outerShdw>
          </a:effectLst>
        </p:spPr>
      </p:pic>
      <p:cxnSp>
        <p:nvCxnSpPr>
          <p:cNvPr id="29" name="Straight Connector 28"/>
          <p:cNvCxnSpPr/>
          <p:nvPr/>
        </p:nvCxnSpPr>
        <p:spPr bwMode="auto">
          <a:xfrm rot="10800000" flipV="1">
            <a:off x="614856" y="2847973"/>
            <a:ext cx="1271095" cy="715033"/>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30" name="Straight Connector 29"/>
          <p:cNvCxnSpPr/>
          <p:nvPr/>
        </p:nvCxnSpPr>
        <p:spPr bwMode="auto">
          <a:xfrm rot="16200000" flipH="1">
            <a:off x="2143783" y="3247372"/>
            <a:ext cx="534058" cy="97217"/>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31" name="Straight Connector 30"/>
          <p:cNvCxnSpPr/>
          <p:nvPr/>
        </p:nvCxnSpPr>
        <p:spPr bwMode="auto">
          <a:xfrm rot="10800000" flipV="1">
            <a:off x="4656085" y="2837042"/>
            <a:ext cx="1271095" cy="715033"/>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33" name="Straight Connector 32"/>
          <p:cNvCxnSpPr/>
          <p:nvPr/>
        </p:nvCxnSpPr>
        <p:spPr bwMode="auto">
          <a:xfrm rot="16200000" flipH="1">
            <a:off x="6185012" y="3236441"/>
            <a:ext cx="534058" cy="97217"/>
          </a:xfrm>
          <a:prstGeom prst="line">
            <a:avLst/>
          </a:prstGeom>
          <a:solidFill>
            <a:schemeClr val="accent1"/>
          </a:solidFill>
          <a:ln w="9525" cap="flat" cmpd="sng" algn="ctr">
            <a:solidFill>
              <a:srgbClr val="FF3300"/>
            </a:solidFill>
            <a:prstDash val="dash"/>
            <a:round/>
            <a:headEnd type="none" w="med" len="med"/>
            <a:tailEnd type="none" w="med" len="med"/>
          </a:ln>
          <a:effectLst/>
        </p:spPr>
      </p:cxnSp>
      <p:pic>
        <p:nvPicPr>
          <p:cNvPr id="1026" name="Picture 2" descr="C:\Users\Tomas\Pictures\clamp_detail_our.png"/>
          <p:cNvPicPr>
            <a:picLocks noChangeAspect="1" noChangeArrowheads="1"/>
          </p:cNvPicPr>
          <p:nvPr/>
        </p:nvPicPr>
        <p:blipFill>
          <a:blip r:embed="rId7" cstate="print"/>
          <a:srcRect/>
          <a:stretch>
            <a:fillRect/>
          </a:stretch>
        </p:blipFill>
        <p:spPr bwMode="auto">
          <a:xfrm>
            <a:off x="4514850" y="5562600"/>
            <a:ext cx="1981200" cy="1008832"/>
          </a:xfrm>
          <a:prstGeom prst="rect">
            <a:avLst/>
          </a:prstGeom>
          <a:noFill/>
          <a:ln w="38100">
            <a:solidFill>
              <a:srgbClr val="FF9900"/>
            </a:solidFill>
          </a:ln>
          <a:effectLst>
            <a:outerShdw blurRad="241300" sx="104000" sy="104000" algn="ctr" rotWithShape="0">
              <a:schemeClr val="bg1">
                <a:alpha val="40000"/>
              </a:schemeClr>
            </a:outerShdw>
          </a:effectLst>
        </p:spPr>
      </p:pic>
      <p:pic>
        <p:nvPicPr>
          <p:cNvPr id="1027" name="Picture 3" descr="C:\Users\Tomas\Pictures\clamp_detail_pt.png"/>
          <p:cNvPicPr>
            <a:picLocks noChangeAspect="1" noChangeArrowheads="1"/>
          </p:cNvPicPr>
          <p:nvPr/>
        </p:nvPicPr>
        <p:blipFill>
          <a:blip r:embed="rId8" cstate="print"/>
          <a:srcRect/>
          <a:stretch>
            <a:fillRect/>
          </a:stretch>
        </p:blipFill>
        <p:spPr bwMode="auto">
          <a:xfrm>
            <a:off x="6629400" y="5562600"/>
            <a:ext cx="1981200" cy="1008832"/>
          </a:xfrm>
          <a:prstGeom prst="rect">
            <a:avLst/>
          </a:prstGeom>
          <a:noFill/>
          <a:ln>
            <a:solidFill>
              <a:schemeClr val="tx1"/>
            </a:solidFill>
          </a:ln>
          <a:effectLst>
            <a:outerShdw blurRad="241300" sx="104000" sy="104000" algn="ctr" rotWithShape="0">
              <a:schemeClr val="bg1">
                <a:alpha val="40000"/>
              </a:schemeClr>
            </a:outerShdw>
          </a:effectLst>
        </p:spPr>
      </p:pic>
      <p:sp>
        <p:nvSpPr>
          <p:cNvPr id="21" name="Oval 20"/>
          <p:cNvSpPr/>
          <p:nvPr/>
        </p:nvSpPr>
        <p:spPr bwMode="auto">
          <a:xfrm>
            <a:off x="3581400" y="3733800"/>
            <a:ext cx="838200" cy="457200"/>
          </a:xfrm>
          <a:prstGeom prst="ellipse">
            <a:avLst/>
          </a:pr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2" name="Straight Connector 21"/>
          <p:cNvCxnSpPr/>
          <p:nvPr/>
        </p:nvCxnSpPr>
        <p:spPr bwMode="auto">
          <a:xfrm rot="16200000" flipH="1">
            <a:off x="3279296" y="4327042"/>
            <a:ext cx="1510156" cy="884756"/>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25" name="Straight Connector 24"/>
          <p:cNvCxnSpPr/>
          <p:nvPr/>
        </p:nvCxnSpPr>
        <p:spPr bwMode="auto">
          <a:xfrm>
            <a:off x="4305471" y="3805216"/>
            <a:ext cx="2209629" cy="1738334"/>
          </a:xfrm>
          <a:prstGeom prst="line">
            <a:avLst/>
          </a:prstGeom>
          <a:solidFill>
            <a:schemeClr val="accent1"/>
          </a:solidFill>
          <a:ln w="9525" cap="flat" cmpd="sng" algn="ctr">
            <a:solidFill>
              <a:srgbClr val="00B050"/>
            </a:solidFill>
            <a:prstDash val="dash"/>
            <a:round/>
            <a:headEnd type="none" w="med" len="med"/>
            <a:tailEnd type="none" w="med" len="med"/>
          </a:ln>
          <a:effectLst/>
        </p:spPr>
      </p:cxnSp>
      <p:sp>
        <p:nvSpPr>
          <p:cNvPr id="39" name="Oval 38"/>
          <p:cNvSpPr/>
          <p:nvPr/>
        </p:nvSpPr>
        <p:spPr bwMode="auto">
          <a:xfrm>
            <a:off x="7620000" y="3733800"/>
            <a:ext cx="838200" cy="457200"/>
          </a:xfrm>
          <a:prstGeom prst="ellipse">
            <a:avLst/>
          </a:pr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40" name="Straight Connector 39"/>
          <p:cNvCxnSpPr/>
          <p:nvPr/>
        </p:nvCxnSpPr>
        <p:spPr bwMode="auto">
          <a:xfrm rot="5400000">
            <a:off x="6305755" y="4230227"/>
            <a:ext cx="1645136" cy="1004377"/>
          </a:xfrm>
          <a:prstGeom prst="line">
            <a:avLst/>
          </a:prstGeom>
          <a:solidFill>
            <a:schemeClr val="accent1"/>
          </a:solidFill>
          <a:ln w="9525" cap="flat" cmpd="sng" algn="ctr">
            <a:solidFill>
              <a:srgbClr val="00B050"/>
            </a:solidFill>
            <a:prstDash val="dash"/>
            <a:round/>
            <a:headEnd type="none" w="med" len="med"/>
            <a:tailEnd type="none" w="med" len="med"/>
          </a:ln>
          <a:effectLst/>
        </p:spPr>
      </p:cxnSp>
      <p:cxnSp>
        <p:nvCxnSpPr>
          <p:cNvPr id="41" name="Straight Connector 40"/>
          <p:cNvCxnSpPr/>
          <p:nvPr/>
        </p:nvCxnSpPr>
        <p:spPr bwMode="auto">
          <a:xfrm rot="16200000" flipH="1">
            <a:off x="7725833" y="4665862"/>
            <a:ext cx="1616870" cy="167904"/>
          </a:xfrm>
          <a:prstGeom prst="line">
            <a:avLst/>
          </a:prstGeom>
          <a:solidFill>
            <a:schemeClr val="accent1"/>
          </a:solidFill>
          <a:ln w="9525" cap="flat" cmpd="sng" algn="ctr">
            <a:solidFill>
              <a:srgbClr val="00B050"/>
            </a:solidFill>
            <a:prstDash val="dash"/>
            <a:round/>
            <a:headEnd type="none" w="med" len="med"/>
            <a:tailEnd type="none" w="med" len="med"/>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fade">
                                      <p:cBhvr>
                                        <p:cTn id="10" dur="500"/>
                                        <p:tgtEl>
                                          <p:spTgt spid="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fade">
                                      <p:cBhvr>
                                        <p:cTn id="30" dur="500"/>
                                        <p:tgtEl>
                                          <p:spTgt spid="32">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500"/>
                                        <p:tgtEl>
                                          <p:spTgt spid="1027"/>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1"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686800" cy="5743576"/>
          </a:xfrm>
        </p:spPr>
        <p:txBody>
          <a:bodyPr/>
          <a:lstStyle/>
          <a:p>
            <a:r>
              <a:rPr lang="en-US" dirty="0" smtClean="0"/>
              <a:t>Unbiased methods</a:t>
            </a:r>
          </a:p>
          <a:p>
            <a:pPr lvl="1"/>
            <a:r>
              <a:rPr lang="en-US" dirty="0" smtClean="0"/>
              <a:t>(Bidirectional) path tracing </a:t>
            </a:r>
            <a:r>
              <a:rPr lang="en-US" sz="2400" i="1" dirty="0" smtClean="0">
                <a:solidFill>
                  <a:schemeClr val="bg2">
                    <a:lumMod val="60000"/>
                    <a:lumOff val="40000"/>
                  </a:schemeClr>
                </a:solidFill>
              </a:rPr>
              <a:t>[</a:t>
            </a:r>
            <a:r>
              <a:rPr lang="en-US" sz="2400" i="1" dirty="0" err="1" smtClean="0">
                <a:solidFill>
                  <a:schemeClr val="bg2">
                    <a:lumMod val="60000"/>
                    <a:lumOff val="40000"/>
                  </a:schemeClr>
                </a:solidFill>
              </a:rPr>
              <a:t>Kajiya</a:t>
            </a:r>
            <a:r>
              <a:rPr lang="en-US" sz="2400" i="1" dirty="0" smtClean="0">
                <a:solidFill>
                  <a:schemeClr val="bg2">
                    <a:lumMod val="60000"/>
                    <a:lumOff val="40000"/>
                  </a:schemeClr>
                </a:solidFill>
              </a:rPr>
              <a:t> 86, </a:t>
            </a:r>
            <a:r>
              <a:rPr lang="en-US" sz="2400" i="1" dirty="0" err="1" smtClean="0">
                <a:solidFill>
                  <a:schemeClr val="bg2">
                    <a:lumMod val="60000"/>
                    <a:lumOff val="40000"/>
                  </a:schemeClr>
                </a:solidFill>
              </a:rPr>
              <a:t>Lafortune</a:t>
            </a:r>
            <a:r>
              <a:rPr lang="en-US" sz="2400" i="1" dirty="0" smtClean="0">
                <a:solidFill>
                  <a:schemeClr val="bg2">
                    <a:lumMod val="60000"/>
                    <a:lumOff val="40000"/>
                  </a:schemeClr>
                </a:solidFill>
              </a:rPr>
              <a:t> el al. 93]</a:t>
            </a:r>
          </a:p>
          <a:p>
            <a:pPr lvl="1"/>
            <a:r>
              <a:rPr lang="en-US" dirty="0" smtClean="0"/>
              <a:t>Metropolis light transport  </a:t>
            </a:r>
            <a:r>
              <a:rPr lang="en-US" sz="2400" i="1" dirty="0" smtClean="0">
                <a:solidFill>
                  <a:schemeClr val="bg2">
                    <a:lumMod val="60000"/>
                    <a:lumOff val="40000"/>
                  </a:schemeClr>
                </a:solidFill>
              </a:rPr>
              <a:t>[</a:t>
            </a:r>
            <a:r>
              <a:rPr lang="en-US" sz="2400" i="1" dirty="0" err="1" smtClean="0">
                <a:solidFill>
                  <a:schemeClr val="bg2">
                    <a:lumMod val="60000"/>
                    <a:lumOff val="40000"/>
                  </a:schemeClr>
                </a:solidFill>
              </a:rPr>
              <a:t>Veach</a:t>
            </a:r>
            <a:r>
              <a:rPr lang="en-US" sz="2400" i="1" dirty="0" smtClean="0">
                <a:solidFill>
                  <a:schemeClr val="bg2">
                    <a:lumMod val="60000"/>
                    <a:lumOff val="40000"/>
                  </a:schemeClr>
                </a:solidFill>
              </a:rPr>
              <a:t> and </a:t>
            </a:r>
            <a:r>
              <a:rPr lang="en-US" sz="2400" i="1" dirty="0" err="1" smtClean="0">
                <a:solidFill>
                  <a:schemeClr val="bg2">
                    <a:lumMod val="60000"/>
                    <a:lumOff val="40000"/>
                  </a:schemeClr>
                </a:solidFill>
              </a:rPr>
              <a:t>Guibas</a:t>
            </a:r>
            <a:r>
              <a:rPr lang="en-US" sz="2400" i="1" dirty="0" smtClean="0">
                <a:solidFill>
                  <a:schemeClr val="bg2">
                    <a:lumMod val="60000"/>
                    <a:lumOff val="40000"/>
                  </a:schemeClr>
                </a:solidFill>
              </a:rPr>
              <a:t> 97]</a:t>
            </a:r>
          </a:p>
          <a:p>
            <a:r>
              <a:rPr lang="en-US" dirty="0" smtClean="0"/>
              <a:t>Biased methods</a:t>
            </a:r>
          </a:p>
          <a:p>
            <a:pPr lvl="1"/>
            <a:r>
              <a:rPr lang="en-US" dirty="0" smtClean="0"/>
              <a:t>(Progressive) photon mapping</a:t>
            </a:r>
            <a:br>
              <a:rPr lang="en-US" dirty="0" smtClean="0"/>
            </a:br>
            <a:r>
              <a:rPr lang="en-US" sz="2400" i="1" dirty="0" smtClean="0">
                <a:solidFill>
                  <a:schemeClr val="bg2">
                    <a:lumMod val="60000"/>
                    <a:lumOff val="40000"/>
                  </a:schemeClr>
                </a:solidFill>
              </a:rPr>
              <a:t>[Jensen 2001, Hachisuka et al. 08/09]</a:t>
            </a:r>
          </a:p>
          <a:p>
            <a:pPr lvl="1"/>
            <a:r>
              <a:rPr lang="en-US" dirty="0" smtClean="0"/>
              <a:t>Radiance caching </a:t>
            </a:r>
            <a:r>
              <a:rPr lang="en-US" sz="2400" i="1" dirty="0" smtClean="0">
                <a:solidFill>
                  <a:schemeClr val="bg2">
                    <a:lumMod val="60000"/>
                    <a:lumOff val="40000"/>
                  </a:schemeClr>
                </a:solidFill>
              </a:rPr>
              <a:t>[</a:t>
            </a:r>
            <a:r>
              <a:rPr lang="sk-SK" sz="2400" i="1" dirty="0" smtClean="0">
                <a:solidFill>
                  <a:schemeClr val="bg2">
                    <a:lumMod val="60000"/>
                    <a:lumOff val="40000"/>
                  </a:schemeClr>
                </a:solidFill>
              </a:rPr>
              <a:t>Křivánek</a:t>
            </a:r>
            <a:r>
              <a:rPr lang="en-US" sz="2400" i="1" dirty="0" smtClean="0">
                <a:solidFill>
                  <a:schemeClr val="bg2">
                    <a:lumMod val="60000"/>
                    <a:lumOff val="40000"/>
                  </a:schemeClr>
                </a:solidFill>
              </a:rPr>
              <a:t> 05]</a:t>
            </a:r>
          </a:p>
          <a:p>
            <a:r>
              <a:rPr lang="en-US" dirty="0" smtClean="0"/>
              <a:t>Scalable virtual light methods</a:t>
            </a:r>
          </a:p>
          <a:p>
            <a:pPr lvl="1"/>
            <a:r>
              <a:rPr lang="en-US" dirty="0" err="1" smtClean="0"/>
              <a:t>Lightcuts</a:t>
            </a:r>
            <a:r>
              <a:rPr lang="en-US" dirty="0" smtClean="0"/>
              <a:t> </a:t>
            </a:r>
            <a:r>
              <a:rPr lang="en-US" sz="2400" i="1" dirty="0" smtClean="0">
                <a:solidFill>
                  <a:schemeClr val="bg2">
                    <a:lumMod val="60000"/>
                    <a:lumOff val="40000"/>
                  </a:schemeClr>
                </a:solidFill>
              </a:rPr>
              <a:t>[Walter et al. 05/06]</a:t>
            </a:r>
          </a:p>
          <a:p>
            <a:pPr lvl="1"/>
            <a:r>
              <a:rPr lang="en-US" dirty="0" smtClean="0"/>
              <a:t>Matrix row-column sampling </a:t>
            </a:r>
            <a:r>
              <a:rPr lang="en-US" sz="2400" i="1" dirty="0" smtClean="0">
                <a:solidFill>
                  <a:schemeClr val="bg2">
                    <a:lumMod val="60000"/>
                    <a:lumOff val="40000"/>
                  </a:schemeClr>
                </a:solidFill>
              </a:rPr>
              <a:t>[Ha</a:t>
            </a:r>
            <a:r>
              <a:rPr lang="cs-CZ" sz="2400" i="1" dirty="0" smtClean="0">
                <a:solidFill>
                  <a:schemeClr val="bg2">
                    <a:lumMod val="60000"/>
                    <a:lumOff val="40000"/>
                  </a:schemeClr>
                </a:solidFill>
              </a:rPr>
              <a:t>šan</a:t>
            </a:r>
            <a:r>
              <a:rPr lang="en-US" sz="2400" i="1" dirty="0" smtClean="0">
                <a:solidFill>
                  <a:schemeClr val="bg2">
                    <a:lumMod val="60000"/>
                    <a:lumOff val="40000"/>
                  </a:schemeClr>
                </a:solidFill>
              </a:rPr>
              <a:t> et al. 0</a:t>
            </a:r>
            <a:r>
              <a:rPr lang="cs-CZ" sz="2400" i="1" dirty="0" smtClean="0">
                <a:solidFill>
                  <a:schemeClr val="bg2">
                    <a:lumMod val="60000"/>
                    <a:lumOff val="40000"/>
                  </a:schemeClr>
                </a:solidFill>
              </a:rPr>
              <a:t>7</a:t>
            </a:r>
            <a:r>
              <a:rPr lang="en-US" sz="2400" i="1" dirty="0" smtClean="0">
                <a:solidFill>
                  <a:schemeClr val="bg2">
                    <a:lumMod val="60000"/>
                    <a:lumOff val="40000"/>
                  </a:schemeClr>
                </a:solidFill>
              </a:rPr>
              <a:t>/09]</a:t>
            </a:r>
          </a:p>
        </p:txBody>
      </p:sp>
      <p:sp>
        <p:nvSpPr>
          <p:cNvPr id="3" name="Title 2"/>
          <p:cNvSpPr>
            <a:spLocks noGrp="1"/>
          </p:cNvSpPr>
          <p:nvPr>
            <p:ph type="title"/>
          </p:nvPr>
        </p:nvSpPr>
        <p:spPr/>
        <p:txBody>
          <a:bodyPr/>
          <a:lstStyle/>
          <a:p>
            <a:r>
              <a:rPr lang="en-US" dirty="0" smtClean="0"/>
              <a:t>Previous work</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a:t>
            </a:fld>
            <a:endParaRPr lang="en-US" dirty="0">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229600" cy="5514976"/>
          </a:xfrm>
        </p:spPr>
        <p:txBody>
          <a:bodyPr/>
          <a:lstStyle/>
          <a:p>
            <a:r>
              <a:rPr lang="en-US" dirty="0" smtClean="0"/>
              <a:t>Highly glossy materials with GI</a:t>
            </a:r>
          </a:p>
          <a:p>
            <a:r>
              <a:rPr lang="en-US" dirty="0" smtClean="0"/>
              <a:t>Split light transport</a:t>
            </a:r>
          </a:p>
          <a:p>
            <a:pPr lvl="1"/>
            <a:r>
              <a:rPr lang="en-US" dirty="0" smtClean="0"/>
              <a:t>Global component</a:t>
            </a:r>
          </a:p>
          <a:p>
            <a:pPr lvl="1"/>
            <a:r>
              <a:rPr lang="en-US" dirty="0" smtClean="0"/>
              <a:t>Local component</a:t>
            </a:r>
          </a:p>
          <a:p>
            <a:pPr lvl="1"/>
            <a:r>
              <a:rPr lang="en-US" dirty="0" smtClean="0"/>
              <a:t>Specialized methods for each</a:t>
            </a:r>
          </a:p>
          <a:p>
            <a:endParaRPr lang="en-US" dirty="0" smtClean="0"/>
          </a:p>
          <a:p>
            <a:r>
              <a:rPr lang="en-US" dirty="0" smtClean="0"/>
              <a:t>Future work</a:t>
            </a:r>
          </a:p>
          <a:p>
            <a:pPr lvl="1"/>
            <a:r>
              <a:rPr lang="en-US" dirty="0" smtClean="0"/>
              <a:t>Explore other solutions for global component</a:t>
            </a:r>
          </a:p>
          <a:p>
            <a:pPr lvl="1"/>
            <a:r>
              <a:rPr lang="en-US" dirty="0" smtClean="0"/>
              <a:t>Revisit split criteria (MIS instead of clamping?)</a:t>
            </a:r>
          </a:p>
          <a:p>
            <a:endParaRPr lang="en-US"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40</a:t>
            </a:fld>
            <a:endParaRPr lang="en-US" dirty="0">
              <a:solidFill>
                <a:srgbClr val="FFFFFF"/>
              </a:solidFill>
            </a:endParaRPr>
          </a:p>
        </p:txBody>
      </p:sp>
      <p:sp>
        <p:nvSpPr>
          <p:cNvPr id="4" name="Title 3"/>
          <p:cNvSpPr>
            <a:spLocks noGrp="1"/>
          </p:cNvSpPr>
          <p:nvPr>
            <p:ph type="title"/>
          </p:nvPr>
        </p:nvSpPr>
        <p:spPr/>
        <p:txBody>
          <a:bodyPr/>
          <a:lstStyle/>
          <a:p>
            <a:r>
              <a:rPr lang="en-US" dirty="0" smtClean="0"/>
              <a:t>Conclusions &amp; Future Work</a:t>
            </a: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114425"/>
            <a:ext cx="8382000" cy="5011738"/>
          </a:xfrm>
        </p:spPr>
        <p:txBody>
          <a:bodyPr/>
          <a:lstStyle/>
          <a:p>
            <a:endParaRPr lang="en-US" dirty="0" smtClean="0"/>
          </a:p>
          <a:p>
            <a:r>
              <a:rPr lang="en-US" dirty="0" smtClean="0"/>
              <a:t>Marie Curie Fellowship </a:t>
            </a:r>
            <a:br>
              <a:rPr lang="en-US" dirty="0" smtClean="0"/>
            </a:br>
            <a:r>
              <a:rPr lang="en-US" dirty="0" smtClean="0"/>
              <a:t>PIOF-GA-2008-221716</a:t>
            </a:r>
          </a:p>
          <a:p>
            <a:r>
              <a:rPr lang="en-US" dirty="0" smtClean="0"/>
              <a:t>NSF CAREER 0644175, NSF CPA 0811680</a:t>
            </a:r>
          </a:p>
          <a:p>
            <a:r>
              <a:rPr lang="en-US" dirty="0" smtClean="0"/>
              <a:t>Intel and Intel VCI</a:t>
            </a:r>
          </a:p>
          <a:p>
            <a:r>
              <a:rPr lang="en-US" dirty="0" smtClean="0"/>
              <a:t>Microsoft</a:t>
            </a:r>
          </a:p>
          <a:p>
            <a:r>
              <a:rPr lang="en-US" dirty="0" smtClean="0"/>
              <a:t>Autodesk</a:t>
            </a:r>
          </a:p>
          <a:p>
            <a:r>
              <a:rPr lang="en-US" dirty="0" smtClean="0"/>
              <a:t>German Research Foundation (Excellence Cluster 'Multimodal Computing and Interaction‘)</a:t>
            </a:r>
          </a:p>
          <a:p>
            <a:endParaRPr lang="en-US" dirty="0" smtClean="0"/>
          </a:p>
        </p:txBody>
      </p:sp>
      <p:pic>
        <p:nvPicPr>
          <p:cNvPr id="2050" name="Picture 2" descr="C:\devel\workspace\giperception\talk\Logo_Marie-Curie.jpg"/>
          <p:cNvPicPr>
            <a:picLocks noChangeAspect="1" noChangeArrowheads="1"/>
          </p:cNvPicPr>
          <p:nvPr/>
        </p:nvPicPr>
        <p:blipFill>
          <a:blip r:embed="rId3" cstate="print"/>
          <a:srcRect/>
          <a:stretch>
            <a:fillRect/>
          </a:stretch>
        </p:blipFill>
        <p:spPr bwMode="auto">
          <a:xfrm>
            <a:off x="6615707" y="1676400"/>
            <a:ext cx="1021557" cy="990600"/>
          </a:xfrm>
          <a:prstGeom prst="rect">
            <a:avLst/>
          </a:prstGeom>
          <a:noFill/>
        </p:spPr>
      </p:pic>
      <p:pic>
        <p:nvPicPr>
          <p:cNvPr id="2052" name="Picture 4" descr="C:\devel\workspace\giperception\talk\Seventh_Framework_Programme_logo.png"/>
          <p:cNvPicPr>
            <a:picLocks noChangeAspect="1" noChangeArrowheads="1"/>
          </p:cNvPicPr>
          <p:nvPr/>
        </p:nvPicPr>
        <p:blipFill>
          <a:blip r:embed="rId4" cstate="print"/>
          <a:srcRect/>
          <a:stretch>
            <a:fillRect/>
          </a:stretch>
        </p:blipFill>
        <p:spPr bwMode="auto">
          <a:xfrm>
            <a:off x="5244107" y="1676400"/>
            <a:ext cx="1219200" cy="990810"/>
          </a:xfrm>
          <a:prstGeom prst="rect">
            <a:avLst/>
          </a:prstGeom>
          <a:noFill/>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pic>
        <p:nvPicPr>
          <p:cNvPr id="5" name="Picture 2" descr="D:\School\!PhD\Cornell\projects\render2010\paper\fig\new_results\Fig8\tab\lq\tab_our_lq-01.png"/>
          <p:cNvPicPr>
            <a:picLocks noGrp="1" noChangeAspect="1" noChangeArrowheads="1"/>
          </p:cNvPicPr>
          <p:nvPr>
            <p:ph idx="1"/>
          </p:nvPr>
        </p:nvPicPr>
        <p:blipFill>
          <a:blip r:embed="rId3" cstate="print"/>
          <a:stretch>
            <a:fillRect/>
          </a:stretch>
        </p:blipFill>
        <p:spPr bwMode="auto">
          <a:xfrm>
            <a:off x="1758421" y="1570831"/>
            <a:ext cx="5627159" cy="4220369"/>
          </a:xfrm>
          <a:prstGeom prst="rect">
            <a:avLst/>
          </a:prstGeom>
          <a:noFill/>
          <a:ln>
            <a:solidFill>
              <a:schemeClr val="tx1"/>
            </a:solidFill>
          </a:ln>
          <a:effectLst>
            <a:outerShdw blurRad="241300" sx="104000" sy="104000" algn="ctr" rotWithShape="0">
              <a:schemeClr val="bg1">
                <a:alpha val="40000"/>
              </a:scheme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D:\School\!PhD\Cornell\projects\render2010\paper\fig\new_results\Fig8\tab\lq\tab_vsl_lq-01.png"/>
          <p:cNvPicPr>
            <a:picLocks noChangeAspect="1" noChangeArrowheads="1"/>
          </p:cNvPicPr>
          <p:nvPr/>
        </p:nvPicPr>
        <p:blipFill>
          <a:blip r:embed="rId3" cstate="print"/>
          <a:stretch>
            <a:fillRect/>
          </a:stretch>
        </p:blipFill>
        <p:spPr bwMode="auto">
          <a:xfrm>
            <a:off x="4953000" y="1143000"/>
            <a:ext cx="3551996" cy="2663997"/>
          </a:xfrm>
          <a:prstGeom prst="rect">
            <a:avLst/>
          </a:prstGeom>
          <a:noFill/>
          <a:ln>
            <a:solidFill>
              <a:schemeClr val="tx1"/>
            </a:solidFill>
          </a:ln>
          <a:effectLst>
            <a:outerShdw blurRad="241300" sx="104000" sy="104000" algn="ctr" rotWithShape="0">
              <a:schemeClr val="bg1">
                <a:alpha val="40000"/>
              </a:schemeClr>
            </a:outerShdw>
          </a:effectLst>
        </p:spPr>
      </p:pic>
      <p:pic>
        <p:nvPicPr>
          <p:cNvPr id="27" name="Picture 4" descr="D:\Dropbox\My Dropbox\CornellSiggraph\figs\tom\cutout_bottles_pt.png"/>
          <p:cNvPicPr>
            <a:picLocks noChangeAspect="1" noChangeArrowheads="1"/>
          </p:cNvPicPr>
          <p:nvPr/>
        </p:nvPicPr>
        <p:blipFill>
          <a:blip r:embed="rId4" cstate="print"/>
          <a:stretch>
            <a:fillRect/>
          </a:stretch>
        </p:blipFill>
        <p:spPr bwMode="auto">
          <a:xfrm>
            <a:off x="4671114" y="2514600"/>
            <a:ext cx="1805886" cy="1298448"/>
          </a:xfrm>
          <a:prstGeom prst="rect">
            <a:avLst/>
          </a:prstGeom>
          <a:noFill/>
          <a:ln>
            <a:solidFill>
              <a:schemeClr val="tx1"/>
            </a:solidFill>
          </a:ln>
          <a:effectLst>
            <a:outerShdw blurRad="241300" sx="104000" sy="104000" algn="ctr" rotWithShape="0">
              <a:schemeClr val="bg1">
                <a:alpha val="40000"/>
              </a:schemeClr>
            </a:outerShdw>
          </a:effectLst>
        </p:spPr>
      </p:pic>
      <p:sp>
        <p:nvSpPr>
          <p:cNvPr id="24" name="Oval 23"/>
          <p:cNvSpPr/>
          <p:nvPr/>
        </p:nvSpPr>
        <p:spPr bwMode="auto">
          <a:xfrm>
            <a:off x="5791200" y="1752600"/>
            <a:ext cx="609600" cy="381000"/>
          </a:xfrm>
          <a:prstGeom prst="ellipse">
            <a:avLst/>
          </a:prstGeom>
          <a:noFill/>
          <a:ln w="317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Slide Number Placeholder 2"/>
          <p:cNvSpPr>
            <a:spLocks noGrp="1"/>
          </p:cNvSpPr>
          <p:nvPr>
            <p:ph type="sldNum" sz="quarter" idx="11"/>
          </p:nvPr>
        </p:nvSpPr>
        <p:spPr>
          <a:xfrm>
            <a:off x="6858000" y="6477000"/>
            <a:ext cx="2133600" cy="381000"/>
          </a:xfrm>
        </p:spPr>
        <p:txBody>
          <a:bodyPr/>
          <a:lstStyle/>
          <a:p>
            <a:pPr>
              <a:defRPr/>
            </a:pPr>
            <a:fld id="{436069EF-2218-4AB1-8D37-562BB864C219}" type="slidenum">
              <a:rPr lang="en-US" smtClean="0">
                <a:solidFill>
                  <a:srgbClr val="FFFFFF"/>
                </a:solidFill>
              </a:rPr>
              <a:pPr>
                <a:defRPr/>
              </a:pPr>
              <a:t>43</a:t>
            </a:fld>
            <a:endParaRPr lang="en-US" dirty="0">
              <a:solidFill>
                <a:srgbClr val="FFFFFF"/>
              </a:solidFill>
            </a:endParaRPr>
          </a:p>
        </p:txBody>
      </p:sp>
      <p:sp>
        <p:nvSpPr>
          <p:cNvPr id="4" name="Title 3"/>
          <p:cNvSpPr>
            <a:spLocks noGrp="1"/>
          </p:cNvSpPr>
          <p:nvPr>
            <p:ph type="title"/>
          </p:nvPr>
        </p:nvSpPr>
        <p:spPr/>
        <p:txBody>
          <a:bodyPr/>
          <a:lstStyle/>
          <a:p>
            <a:r>
              <a:rPr lang="en-US" dirty="0" smtClean="0"/>
              <a:t>Kitchen #2 – PPM and SPPM</a:t>
            </a:r>
            <a:endParaRPr lang="en-US" dirty="0"/>
          </a:p>
        </p:txBody>
      </p:sp>
      <p:pic>
        <p:nvPicPr>
          <p:cNvPr id="5" name="Picture 2" descr="D:\School\!PhD\Cornell\projects\render2010\paper\fig\new_results\Fig8\tab\lq\tab_our_lq-01.png"/>
          <p:cNvPicPr>
            <a:picLocks noChangeAspect="1" noChangeArrowheads="1"/>
          </p:cNvPicPr>
          <p:nvPr/>
        </p:nvPicPr>
        <p:blipFill>
          <a:blip r:embed="rId5" cstate="print"/>
          <a:stretch>
            <a:fillRect/>
          </a:stretch>
        </p:blipFill>
        <p:spPr bwMode="auto">
          <a:xfrm>
            <a:off x="914400" y="2209800"/>
            <a:ext cx="3551996" cy="2663997"/>
          </a:xfrm>
          <a:prstGeom prst="rect">
            <a:avLst/>
          </a:prstGeom>
          <a:noFill/>
          <a:ln w="38100">
            <a:solidFill>
              <a:srgbClr val="FF9900"/>
            </a:solidFill>
          </a:ln>
          <a:effectLst>
            <a:outerShdw blurRad="241300" sx="104000" sy="104000" algn="ctr" rotWithShape="0">
              <a:schemeClr val="bg1">
                <a:alpha val="40000"/>
              </a:schemeClr>
            </a:outerShdw>
          </a:effectLst>
        </p:spPr>
      </p:pic>
      <p:sp>
        <p:nvSpPr>
          <p:cNvPr id="43" name="Oval 42"/>
          <p:cNvSpPr/>
          <p:nvPr/>
        </p:nvSpPr>
        <p:spPr bwMode="auto">
          <a:xfrm>
            <a:off x="1752600" y="2819400"/>
            <a:ext cx="609600" cy="381000"/>
          </a:xfrm>
          <a:prstGeom prst="ellipse">
            <a:avLst/>
          </a:prstGeom>
          <a:noFill/>
          <a:ln w="317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029" name="Picture 5" descr="D:\Dropbox\My Dropbox\CornellSiggraph\figs\tom\cutout_bottles_our.png"/>
          <p:cNvPicPr>
            <a:picLocks noChangeAspect="1" noChangeArrowheads="1"/>
          </p:cNvPicPr>
          <p:nvPr/>
        </p:nvPicPr>
        <p:blipFill>
          <a:blip r:embed="rId6" cstate="print"/>
          <a:srcRect/>
          <a:stretch>
            <a:fillRect/>
          </a:stretch>
        </p:blipFill>
        <p:spPr bwMode="auto">
          <a:xfrm>
            <a:off x="636752" y="3581400"/>
            <a:ext cx="1801648" cy="1295400"/>
          </a:xfrm>
          <a:prstGeom prst="rect">
            <a:avLst/>
          </a:prstGeom>
          <a:noFill/>
          <a:ln w="38100">
            <a:solidFill>
              <a:srgbClr val="FF9900"/>
            </a:solidFill>
          </a:ln>
          <a:effectLst>
            <a:outerShdw blurRad="241300" sx="104000" sy="104000" algn="ctr" rotWithShape="0">
              <a:schemeClr val="bg1">
                <a:alpha val="40000"/>
              </a:schemeClr>
            </a:outerShdw>
          </a:effectLst>
        </p:spPr>
      </p:pic>
      <p:cxnSp>
        <p:nvCxnSpPr>
          <p:cNvPr id="18" name="Straight Connector 17"/>
          <p:cNvCxnSpPr/>
          <p:nvPr/>
        </p:nvCxnSpPr>
        <p:spPr bwMode="auto">
          <a:xfrm rot="10800000" flipV="1">
            <a:off x="614856" y="2847973"/>
            <a:ext cx="1271095" cy="715033"/>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21" name="Straight Connector 20"/>
          <p:cNvCxnSpPr/>
          <p:nvPr/>
        </p:nvCxnSpPr>
        <p:spPr bwMode="auto">
          <a:xfrm rot="16200000" flipH="1">
            <a:off x="2143783" y="3247372"/>
            <a:ext cx="534058" cy="97217"/>
          </a:xfrm>
          <a:prstGeom prst="line">
            <a:avLst/>
          </a:prstGeom>
          <a:solidFill>
            <a:schemeClr val="accent1"/>
          </a:solidFill>
          <a:ln w="9525" cap="flat" cmpd="sng" algn="ctr">
            <a:solidFill>
              <a:srgbClr val="FF3300"/>
            </a:solidFill>
            <a:prstDash val="dash"/>
            <a:round/>
            <a:headEnd type="none" w="med" len="med"/>
            <a:tailEnd type="none" w="med" len="med"/>
          </a:ln>
          <a:effectLst/>
        </p:spPr>
      </p:cxnSp>
      <p:sp>
        <p:nvSpPr>
          <p:cNvPr id="19" name="Content Placeholder 1"/>
          <p:cNvSpPr>
            <a:spLocks noGrp="1"/>
          </p:cNvSpPr>
          <p:nvPr>
            <p:ph idx="1"/>
          </p:nvPr>
        </p:nvSpPr>
        <p:spPr>
          <a:xfrm>
            <a:off x="457200" y="1114425"/>
            <a:ext cx="4572000" cy="942975"/>
          </a:xfrm>
        </p:spPr>
        <p:txBody>
          <a:bodyPr/>
          <a:lstStyle/>
          <a:p>
            <a:r>
              <a:rPr lang="en-US" dirty="0" smtClean="0"/>
              <a:t>(Stochastic) Progressive Photon Mapping</a:t>
            </a:r>
          </a:p>
        </p:txBody>
      </p:sp>
      <p:pic>
        <p:nvPicPr>
          <p:cNvPr id="46" name="Picture 3" descr="D:\School\!PhD\Cornell\projects\render2010\paper\fig\new_results\Fig8\tab\lq\tab_pt_lq-01.png"/>
          <p:cNvPicPr>
            <a:picLocks noChangeAspect="1" noChangeArrowheads="1"/>
          </p:cNvPicPr>
          <p:nvPr/>
        </p:nvPicPr>
        <p:blipFill>
          <a:blip r:embed="rId7" cstate="print"/>
          <a:stretch>
            <a:fillRect/>
          </a:stretch>
        </p:blipFill>
        <p:spPr bwMode="auto">
          <a:xfrm>
            <a:off x="4953000" y="4038600"/>
            <a:ext cx="3551996" cy="2663997"/>
          </a:xfrm>
          <a:prstGeom prst="rect">
            <a:avLst/>
          </a:prstGeom>
          <a:noFill/>
          <a:ln>
            <a:solidFill>
              <a:schemeClr val="tx1"/>
            </a:solidFill>
          </a:ln>
          <a:effectLst>
            <a:outerShdw blurRad="241300" sx="104000" sy="104000" algn="ctr" rotWithShape="0">
              <a:schemeClr val="bg1">
                <a:alpha val="40000"/>
              </a:schemeClr>
            </a:outerShdw>
          </a:effectLst>
        </p:spPr>
      </p:pic>
      <p:sp>
        <p:nvSpPr>
          <p:cNvPr id="40" name="Oval 39"/>
          <p:cNvSpPr/>
          <p:nvPr/>
        </p:nvSpPr>
        <p:spPr bwMode="auto">
          <a:xfrm>
            <a:off x="5791200" y="4648200"/>
            <a:ext cx="609600" cy="381000"/>
          </a:xfrm>
          <a:prstGeom prst="ellipse">
            <a:avLst/>
          </a:prstGeom>
          <a:noFill/>
          <a:ln w="317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6" name="Straight Connector 35"/>
          <p:cNvCxnSpPr/>
          <p:nvPr/>
        </p:nvCxnSpPr>
        <p:spPr bwMode="auto">
          <a:xfrm rot="16200000" flipH="1">
            <a:off x="6185012" y="5068289"/>
            <a:ext cx="534058" cy="97217"/>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35" name="Straight Connector 34"/>
          <p:cNvCxnSpPr/>
          <p:nvPr/>
        </p:nvCxnSpPr>
        <p:spPr bwMode="auto">
          <a:xfrm rot="10800000" flipV="1">
            <a:off x="4656085" y="4668890"/>
            <a:ext cx="1271095" cy="715033"/>
          </a:xfrm>
          <a:prstGeom prst="line">
            <a:avLst/>
          </a:prstGeom>
          <a:solidFill>
            <a:schemeClr val="accent1"/>
          </a:solidFill>
          <a:ln w="9525" cap="flat" cmpd="sng" algn="ctr">
            <a:solidFill>
              <a:srgbClr val="FF3300"/>
            </a:solidFill>
            <a:prstDash val="dash"/>
            <a:round/>
            <a:headEnd type="none" w="med" len="med"/>
            <a:tailEnd type="none" w="med" len="med"/>
          </a:ln>
          <a:effectLst/>
        </p:spPr>
      </p:cxnSp>
      <p:pic>
        <p:nvPicPr>
          <p:cNvPr id="1028" name="Picture 4" descr="D:\Dropbox\My Dropbox\CornellSiggraph\figs\tom\cutout_bottles_pt.png"/>
          <p:cNvPicPr>
            <a:picLocks noChangeAspect="1" noChangeArrowheads="1"/>
          </p:cNvPicPr>
          <p:nvPr/>
        </p:nvPicPr>
        <p:blipFill>
          <a:blip r:embed="rId8" cstate="print"/>
          <a:stretch>
            <a:fillRect/>
          </a:stretch>
        </p:blipFill>
        <p:spPr bwMode="auto">
          <a:xfrm>
            <a:off x="4671113" y="5410200"/>
            <a:ext cx="1805886" cy="1298448"/>
          </a:xfrm>
          <a:prstGeom prst="rect">
            <a:avLst/>
          </a:prstGeom>
          <a:noFill/>
          <a:ln>
            <a:solidFill>
              <a:schemeClr val="tx1"/>
            </a:solidFill>
          </a:ln>
          <a:effectLst>
            <a:outerShdw blurRad="241300" sx="104000" sy="104000" algn="ctr" rotWithShape="0">
              <a:schemeClr val="bg1">
                <a:alpha val="40000"/>
              </a:schemeClr>
            </a:outerShdw>
          </a:effectLst>
        </p:spPr>
      </p:pic>
      <p:cxnSp>
        <p:nvCxnSpPr>
          <p:cNvPr id="37" name="Straight Connector 36"/>
          <p:cNvCxnSpPr/>
          <p:nvPr/>
        </p:nvCxnSpPr>
        <p:spPr bwMode="auto">
          <a:xfrm rot="10800000" flipV="1">
            <a:off x="4655429" y="1792670"/>
            <a:ext cx="1271095" cy="715033"/>
          </a:xfrm>
          <a:prstGeom prst="line">
            <a:avLst/>
          </a:prstGeom>
          <a:solidFill>
            <a:schemeClr val="accent1"/>
          </a:solidFill>
          <a:ln w="9525" cap="flat" cmpd="sng" algn="ctr">
            <a:solidFill>
              <a:srgbClr val="FF3300"/>
            </a:solidFill>
            <a:prstDash val="dash"/>
            <a:round/>
            <a:headEnd type="none" w="med" len="med"/>
            <a:tailEnd type="none" w="med" len="med"/>
          </a:ln>
          <a:effectLst/>
        </p:spPr>
      </p:cxnSp>
      <p:cxnSp>
        <p:nvCxnSpPr>
          <p:cNvPr id="38" name="Straight Connector 37"/>
          <p:cNvCxnSpPr/>
          <p:nvPr/>
        </p:nvCxnSpPr>
        <p:spPr bwMode="auto">
          <a:xfrm rot="16200000" flipH="1">
            <a:off x="6184356" y="2192069"/>
            <a:ext cx="534058" cy="97217"/>
          </a:xfrm>
          <a:prstGeom prst="line">
            <a:avLst/>
          </a:prstGeom>
          <a:solidFill>
            <a:schemeClr val="accent1"/>
          </a:solidFill>
          <a:ln w="9525" cap="flat" cmpd="sng" algn="ctr">
            <a:solidFill>
              <a:srgbClr val="FF3300"/>
            </a:solidFill>
            <a:prstDash val="dash"/>
            <a:round/>
            <a:headEnd type="none" w="med" len="med"/>
            <a:tailEnd type="none" w="med" len="med"/>
          </a:ln>
          <a:effectLst/>
        </p:spPr>
      </p:cxnSp>
      <p:sp>
        <p:nvSpPr>
          <p:cNvPr id="44" name="TextBox 43"/>
          <p:cNvSpPr txBox="1"/>
          <p:nvPr/>
        </p:nvSpPr>
        <p:spPr>
          <a:xfrm>
            <a:off x="4953000" y="1143000"/>
            <a:ext cx="2093843" cy="369332"/>
          </a:xfrm>
          <a:prstGeom prst="rect">
            <a:avLst/>
          </a:prstGeom>
          <a:solidFill>
            <a:srgbClr val="000000">
              <a:alpha val="30196"/>
            </a:srgbClr>
          </a:solidFill>
        </p:spPr>
        <p:txBody>
          <a:bodyPr wrap="none" rtlCol="0">
            <a:spAutoFit/>
          </a:bodyPr>
          <a:lstStyle/>
          <a:p>
            <a:r>
              <a:rPr lang="en-US" b="1" dirty="0" smtClean="0">
                <a:latin typeface="+mn-lt"/>
              </a:rPr>
              <a:t>PPM: 26 min 40 sec</a:t>
            </a:r>
            <a:endParaRPr lang="en-US" b="1" dirty="0">
              <a:latin typeface="+mn-lt"/>
            </a:endParaRPr>
          </a:p>
        </p:txBody>
      </p:sp>
      <p:sp>
        <p:nvSpPr>
          <p:cNvPr id="45" name="TextBox 44"/>
          <p:cNvSpPr txBox="1"/>
          <p:nvPr/>
        </p:nvSpPr>
        <p:spPr>
          <a:xfrm>
            <a:off x="914400" y="2209800"/>
            <a:ext cx="1875835" cy="369332"/>
          </a:xfrm>
          <a:prstGeom prst="rect">
            <a:avLst/>
          </a:prstGeom>
          <a:solidFill>
            <a:srgbClr val="000000">
              <a:alpha val="30196"/>
            </a:srgbClr>
          </a:solidFill>
        </p:spPr>
        <p:txBody>
          <a:bodyPr wrap="none" rtlCol="0">
            <a:spAutoFit/>
          </a:bodyPr>
          <a:lstStyle/>
          <a:p>
            <a:r>
              <a:rPr lang="en-US" b="1" dirty="0" smtClean="0"/>
              <a:t>O</a:t>
            </a:r>
            <a:r>
              <a:rPr lang="en-US" b="1" dirty="0" smtClean="0">
                <a:latin typeface="+mn-lt"/>
              </a:rPr>
              <a:t>ur: 5 min 28 sec</a:t>
            </a:r>
            <a:endParaRPr lang="en-US" b="1" dirty="0">
              <a:latin typeface="+mn-lt"/>
            </a:endParaRPr>
          </a:p>
        </p:txBody>
      </p:sp>
      <p:sp>
        <p:nvSpPr>
          <p:cNvPr id="47" name="TextBox 46"/>
          <p:cNvSpPr txBox="1"/>
          <p:nvPr/>
        </p:nvSpPr>
        <p:spPr>
          <a:xfrm>
            <a:off x="4953000" y="4038600"/>
            <a:ext cx="2215991" cy="369332"/>
          </a:xfrm>
          <a:prstGeom prst="rect">
            <a:avLst/>
          </a:prstGeom>
          <a:solidFill>
            <a:srgbClr val="000000">
              <a:alpha val="30196"/>
            </a:srgbClr>
          </a:solidFill>
        </p:spPr>
        <p:txBody>
          <a:bodyPr wrap="none" rtlCol="0">
            <a:spAutoFit/>
          </a:bodyPr>
          <a:lstStyle/>
          <a:p>
            <a:r>
              <a:rPr lang="en-US" b="1" dirty="0" smtClean="0">
                <a:latin typeface="+mn-lt"/>
              </a:rPr>
              <a:t>SPPM: 27 min 49 sec</a:t>
            </a:r>
            <a:endParaRPr lang="en-US" b="1"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029"/>
                                        </p:tgtEl>
                                        <p:attrNameLst>
                                          <p:attrName>style.visibility</p:attrName>
                                        </p:attrNameLst>
                                      </p:cBhvr>
                                      <p:to>
                                        <p:strVal val="visible"/>
                                      </p:to>
                                    </p:set>
                                    <p:animEffect transition="in" filter="fade">
                                      <p:cBhvr>
                                        <p:cTn id="54"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3" grpId="0" animBg="1"/>
      <p:bldP spid="40" grpId="0" animBg="1"/>
      <p:bldP spid="44"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1"/>
          <p:cNvSpPr txBox="1">
            <a:spLocks/>
          </p:cNvSpPr>
          <p:nvPr/>
        </p:nvSpPr>
        <p:spPr bwMode="auto">
          <a:xfrm>
            <a:off x="457200" y="1114425"/>
            <a:ext cx="8229600" cy="185737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indent="-342900" eaLnBrk="0" fontAlgn="base" hangingPunct="0">
              <a:spcBef>
                <a:spcPct val="20000"/>
              </a:spcBef>
              <a:spcAft>
                <a:spcPct val="0"/>
              </a:spcAft>
              <a:buClr>
                <a:srgbClr val="FF9900"/>
              </a:buClr>
              <a:buFont typeface="Times" charset="0"/>
              <a:buChar char="•"/>
              <a:defRPr/>
            </a:pPr>
            <a:r>
              <a:rPr lang="en-US" sz="3200" dirty="0" smtClean="0"/>
              <a:t>Instant </a:t>
            </a:r>
            <a:r>
              <a:rPr lang="en-US" sz="3200" dirty="0" err="1" smtClean="0"/>
              <a:t>radiosity</a:t>
            </a:r>
            <a:r>
              <a:rPr lang="en-US" sz="3200" dirty="0" smtClean="0"/>
              <a:t> </a:t>
            </a:r>
            <a:r>
              <a:rPr lang="en-US" sz="2400" i="1" dirty="0" smtClean="0">
                <a:solidFill>
                  <a:schemeClr val="bg2">
                    <a:lumMod val="60000"/>
                    <a:lumOff val="40000"/>
                  </a:schemeClr>
                </a:solidFill>
              </a:rPr>
              <a:t>[Keller 1997]</a:t>
            </a:r>
          </a:p>
          <a:p>
            <a:pPr marL="342900" marR="0" lvl="0" indent="-342900" algn="l" defTabSz="914400" rtl="0" eaLnBrk="0" fontAlgn="base" latinLnBrk="0" hangingPunct="0">
              <a:lnSpc>
                <a:spcPct val="100000"/>
              </a:lnSpc>
              <a:spcBef>
                <a:spcPct val="20000"/>
              </a:spcBef>
              <a:spcAft>
                <a:spcPct val="0"/>
              </a:spcAft>
              <a:buClr>
                <a:srgbClr val="FF9900"/>
              </a:buClr>
              <a:buSzTx/>
              <a:buFont typeface="Times" charset="0"/>
              <a:buChar char="•"/>
              <a:tabLst/>
              <a:defRPr/>
            </a:pPr>
            <a:r>
              <a:rPr kumimoji="0" lang="en-US" sz="3100" b="0" i="0" u="none" strike="noStrike" kern="0" cap="none" spc="0" normalizeH="0" baseline="0" noProof="0" dirty="0" smtClean="0">
                <a:ln>
                  <a:noFill/>
                </a:ln>
                <a:effectLst/>
                <a:uLnTx/>
                <a:uFillTx/>
                <a:latin typeface="+mn-lt"/>
                <a:ea typeface="+mn-ea"/>
                <a:cs typeface="+mn-cs"/>
              </a:rPr>
              <a:t>Approximate indirect</a:t>
            </a:r>
            <a:r>
              <a:rPr kumimoji="0" lang="en-US" sz="3100" b="0" i="0" u="none" strike="noStrike" kern="0" cap="none" spc="0" normalizeH="0" noProof="0" dirty="0" smtClean="0">
                <a:ln>
                  <a:noFill/>
                </a:ln>
                <a:effectLst/>
                <a:uLnTx/>
                <a:uFillTx/>
                <a:latin typeface="+mn-lt"/>
                <a:ea typeface="+mn-ea"/>
                <a:cs typeface="+mn-cs"/>
              </a:rPr>
              <a:t> illumination by</a:t>
            </a:r>
            <a:endParaRPr kumimoji="0" lang="en-US" sz="3100" b="0" i="0" u="none" strike="noStrike" kern="0" cap="none" spc="0" normalizeH="0" baseline="0" noProof="0" dirty="0" smtClean="0">
              <a:ln>
                <a:noFill/>
              </a:ln>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FF9900"/>
              </a:buClr>
              <a:buSzTx/>
              <a:buFont typeface="Times" charset="0"/>
              <a:buNone/>
              <a:tabLst/>
              <a:defRPr/>
            </a:pPr>
            <a:r>
              <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rPr>
              <a:t>Virtual Point Lights (VPLs)</a:t>
            </a:r>
            <a:r>
              <a:rPr kumimoji="0" lang="en-US" sz="3100" b="0" i="0" u="none" strike="noStrike" kern="0" cap="none" spc="0" normalizeH="0" baseline="0" noProof="0" dirty="0" smtClean="0">
                <a:ln>
                  <a:noFill/>
                </a:ln>
                <a:effectLst/>
                <a:uLnTx/>
                <a:uFillTx/>
                <a:latin typeface="+mn-lt"/>
                <a:ea typeface="+mn-ea"/>
                <a:cs typeface="+mn-cs"/>
              </a:rPr>
              <a:t/>
            </a:r>
            <a:br>
              <a:rPr kumimoji="0" lang="en-US" sz="3100" b="0" i="0" u="none" strike="noStrike" kern="0" cap="none" spc="0" normalizeH="0" baseline="0" noProof="0" dirty="0" smtClean="0">
                <a:ln>
                  <a:noFill/>
                </a:ln>
                <a:effectLst/>
                <a:uLnTx/>
                <a:uFillTx/>
                <a:latin typeface="+mn-lt"/>
                <a:ea typeface="+mn-ea"/>
                <a:cs typeface="+mn-cs"/>
              </a:rPr>
            </a:br>
            <a:endParaRPr kumimoji="0" lang="en-US" sz="3100" b="0" i="0" u="none" strike="noStrike" kern="0" cap="none" spc="0" normalizeH="0" baseline="0" noProof="0" dirty="0" smtClean="0">
              <a:ln w="18415" cmpd="sng">
                <a:solidFill>
                  <a:srgbClr val="FFFFFF"/>
                </a:solidFill>
                <a:prstDash val="solid"/>
              </a:ln>
              <a:effectLst>
                <a:outerShdw blurRad="63500" dir="3600000" algn="tl" rotWithShape="0">
                  <a:srgbClr val="000000">
                    <a:alpha val="70000"/>
                  </a:srgbClr>
                </a:outerShdw>
              </a:effectLst>
              <a:uLnTx/>
              <a:uFillTx/>
              <a:latin typeface="+mn-lt"/>
              <a:ea typeface="+mn-ea"/>
              <a:cs typeface="+mn-cs"/>
            </a:endParaRPr>
          </a:p>
        </p:txBody>
      </p:sp>
      <p:sp>
        <p:nvSpPr>
          <p:cNvPr id="2" name="Content Placeholder 1"/>
          <p:cNvSpPr>
            <a:spLocks noGrp="1"/>
          </p:cNvSpPr>
          <p:nvPr>
            <p:ph idx="1"/>
          </p:nvPr>
        </p:nvSpPr>
        <p:spPr>
          <a:xfrm>
            <a:off x="762000" y="2894726"/>
            <a:ext cx="3429000" cy="990600"/>
          </a:xfrm>
        </p:spPr>
        <p:txBody>
          <a:bodyPr/>
          <a:lstStyle/>
          <a:p>
            <a:pPr marL="514350" indent="-514350">
              <a:buFont typeface="+mj-lt"/>
              <a:buAutoNum type="arabicPeriod"/>
            </a:pPr>
            <a:r>
              <a:rPr lang="en-US" dirty="0" smtClean="0"/>
              <a:t>Generate VPLs</a:t>
            </a:r>
            <a:endParaRPr lang="en-US"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a:t>
            </a:fld>
            <a:endParaRPr lang="en-US" dirty="0">
              <a:solidFill>
                <a:srgbClr val="FFFFFF"/>
              </a:solidFill>
            </a:endParaRPr>
          </a:p>
        </p:txBody>
      </p:sp>
      <p:sp>
        <p:nvSpPr>
          <p:cNvPr id="4" name="Title 3"/>
          <p:cNvSpPr>
            <a:spLocks noGrp="1"/>
          </p:cNvSpPr>
          <p:nvPr>
            <p:ph type="title"/>
          </p:nvPr>
        </p:nvSpPr>
        <p:spPr/>
        <p:txBody>
          <a:bodyPr/>
          <a:lstStyle/>
          <a:p>
            <a:r>
              <a:rPr lang="en-US" dirty="0" smtClean="0"/>
              <a:t>Previous work – VPL rendering</a:t>
            </a:r>
            <a:endParaRPr lang="en-US" dirty="0"/>
          </a:p>
        </p:txBody>
      </p:sp>
      <p:sp>
        <p:nvSpPr>
          <p:cNvPr id="112" name="Content Placeholder 1"/>
          <p:cNvSpPr txBox="1">
            <a:spLocks/>
          </p:cNvSpPr>
          <p:nvPr/>
        </p:nvSpPr>
        <p:spPr bwMode="auto">
          <a:xfrm>
            <a:off x="4876800" y="2895600"/>
            <a:ext cx="3657600" cy="9906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
                <a:srgbClr val="FF9900"/>
              </a:buClr>
              <a:buSzTx/>
              <a:buFont typeface="+mj-lt"/>
              <a:buAutoNum type="arabicPeriod" startAt="2"/>
              <a:tabLst/>
              <a:defRPr/>
            </a:pPr>
            <a:r>
              <a:rPr kumimoji="0" lang="en-US" sz="3100" b="0" i="0" u="none" strike="noStrike" kern="0" cap="none" spc="0" normalizeH="0" baseline="0" noProof="0" dirty="0" smtClean="0">
                <a:ln>
                  <a:noFill/>
                </a:ln>
                <a:solidFill>
                  <a:schemeClr val="tx1"/>
                </a:solidFill>
                <a:effectLst/>
                <a:uLnTx/>
                <a:uFillTx/>
                <a:latin typeface="+mn-lt"/>
                <a:ea typeface="+mn-ea"/>
                <a:cs typeface="+mn-cs"/>
              </a:rPr>
              <a:t>Render with VPLs</a:t>
            </a:r>
          </a:p>
        </p:txBody>
      </p:sp>
      <p:grpSp>
        <p:nvGrpSpPr>
          <p:cNvPr id="5" name="Group 4"/>
          <p:cNvGrpSpPr/>
          <p:nvPr/>
        </p:nvGrpSpPr>
        <p:grpSpPr>
          <a:xfrm>
            <a:off x="990600" y="3581400"/>
            <a:ext cx="2895600" cy="2895600"/>
            <a:chOff x="1441450" y="1495425"/>
            <a:chExt cx="4621213" cy="4621213"/>
          </a:xfrm>
        </p:grpSpPr>
        <p:sp>
          <p:nvSpPr>
            <p:cNvPr id="76"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96" name="Straight Connector 95"/>
          <p:cNvCxnSpPr/>
          <p:nvPr/>
        </p:nvCxnSpPr>
        <p:spPr>
          <a:xfrm>
            <a:off x="2382735" y="3912515"/>
            <a:ext cx="1130648" cy="1023826"/>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853274" y="5054888"/>
            <a:ext cx="778639" cy="54158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1775060" y="4078246"/>
            <a:ext cx="784455" cy="445630"/>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1241038" y="3916201"/>
            <a:ext cx="1138016" cy="567168"/>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93458" y="4727257"/>
            <a:ext cx="1082922" cy="58776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1" name="Sun 100"/>
          <p:cNvSpPr/>
          <p:nvPr/>
        </p:nvSpPr>
        <p:spPr>
          <a:xfrm>
            <a:off x="1108991" y="43490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2" name="Sun 101"/>
          <p:cNvSpPr/>
          <p:nvPr/>
        </p:nvSpPr>
        <p:spPr>
          <a:xfrm>
            <a:off x="2159191" y="36927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3" name="Sun 102"/>
          <p:cNvSpPr/>
          <p:nvPr/>
        </p:nvSpPr>
        <p:spPr>
          <a:xfrm>
            <a:off x="1817719" y="45570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Sun 103"/>
          <p:cNvSpPr/>
          <p:nvPr/>
        </p:nvSpPr>
        <p:spPr>
          <a:xfrm>
            <a:off x="2819400" y="55626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5" name="Sun 104"/>
          <p:cNvSpPr/>
          <p:nvPr/>
        </p:nvSpPr>
        <p:spPr>
          <a:xfrm>
            <a:off x="3376888" y="47990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Sun 105"/>
          <p:cNvSpPr/>
          <p:nvPr/>
        </p:nvSpPr>
        <p:spPr>
          <a:xfrm>
            <a:off x="1713318" y="54102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6" name="Group 229"/>
          <p:cNvGrpSpPr/>
          <p:nvPr/>
        </p:nvGrpSpPr>
        <p:grpSpPr>
          <a:xfrm>
            <a:off x="5410200" y="3581400"/>
            <a:ext cx="2895600" cy="2895600"/>
            <a:chOff x="5410200" y="3581400"/>
            <a:chExt cx="2895600" cy="2895600"/>
          </a:xfrm>
        </p:grpSpPr>
        <p:sp>
          <p:nvSpPr>
            <p:cNvPr id="45" name="Oval 25"/>
            <p:cNvSpPr>
              <a:spLocks noChangeArrowheads="1"/>
            </p:cNvSpPr>
            <p:nvPr/>
          </p:nvSpPr>
          <p:spPr bwMode="auto">
            <a:xfrm>
              <a:off x="5867400" y="6248400"/>
              <a:ext cx="101794" cy="48971"/>
            </a:xfrm>
            <a:prstGeom prst="ellipse">
              <a:avLst/>
            </a:prstGeom>
            <a:solidFill>
              <a:schemeClr val="tx1"/>
            </a:solidFill>
            <a:ln w="9525">
              <a:solidFill>
                <a:srgbClr val="FFC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7" name="Group 4"/>
            <p:cNvGrpSpPr/>
            <p:nvPr/>
          </p:nvGrpSpPr>
          <p:grpSpPr>
            <a:xfrm>
              <a:off x="5410200" y="3581400"/>
              <a:ext cx="2895600" cy="2895600"/>
              <a:chOff x="1441450" y="1495425"/>
              <a:chExt cx="4621213" cy="4621213"/>
            </a:xfrm>
          </p:grpSpPr>
          <p:sp>
            <p:nvSpPr>
              <p:cNvPr id="199" name="AutoShape 617"/>
              <p:cNvSpPr>
                <a:spLocks noChangeAspect="1" noChangeArrowheads="1" noTextEdit="1"/>
              </p:cNvSpPr>
              <p:nvPr/>
            </p:nvSpPr>
            <p:spPr bwMode="auto">
              <a:xfrm>
                <a:off x="1441450" y="1495425"/>
                <a:ext cx="4621213" cy="4621213"/>
              </a:xfrm>
              <a:prstGeom prst="rect">
                <a:avLst/>
              </a:prstGeom>
              <a:solidFill>
                <a:schemeClr val="tx1">
                  <a:lumMod val="7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0"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Line 621"/>
              <p:cNvSpPr>
                <a:spLocks noChangeShapeType="1"/>
              </p:cNvSpPr>
              <p:nvPr/>
            </p:nvSpPr>
            <p:spPr bwMode="auto">
              <a:xfrm flipV="1">
                <a:off x="1592263" y="5026025"/>
                <a:ext cx="881063" cy="1090613"/>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Line 623"/>
              <p:cNvSpPr>
                <a:spLocks noChangeShapeType="1"/>
              </p:cNvSpPr>
              <p:nvPr/>
            </p:nvSpPr>
            <p:spPr bwMode="auto">
              <a:xfrm flipH="1" flipV="1">
                <a:off x="5024438" y="5026025"/>
                <a:ext cx="979488" cy="109061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Line 625"/>
              <p:cNvSpPr>
                <a:spLocks noChangeShapeType="1"/>
              </p:cNvSpPr>
              <p:nvPr/>
            </p:nvSpPr>
            <p:spPr bwMode="auto">
              <a:xfrm flipV="1">
                <a:off x="5024438" y="2417763"/>
                <a:ext cx="17463" cy="2608263"/>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Line 627"/>
              <p:cNvSpPr>
                <a:spLocks noChangeShapeType="1"/>
              </p:cNvSpPr>
              <p:nvPr/>
            </p:nvSpPr>
            <p:spPr bwMode="auto">
              <a:xfrm flipV="1">
                <a:off x="5041900" y="1665288"/>
                <a:ext cx="1008063" cy="752475"/>
              </a:xfrm>
              <a:prstGeom prst="line">
                <a:avLst/>
              </a:prstGeom>
              <a:noFill/>
              <a:ln w="19050" cap="flat">
                <a:solidFill>
                  <a:srgbClr val="ED1C2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Line 629"/>
              <p:cNvSpPr>
                <a:spLocks noChangeShapeType="1"/>
              </p:cNvSpPr>
              <p:nvPr/>
            </p:nvSpPr>
            <p:spPr bwMode="auto">
              <a:xfrm flipH="1" flipV="1">
                <a:off x="2444750" y="2428875"/>
                <a:ext cx="28575" cy="2597150"/>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Line 631"/>
              <p:cNvSpPr>
                <a:spLocks noChangeShapeType="1"/>
              </p:cNvSpPr>
              <p:nvPr/>
            </p:nvSpPr>
            <p:spPr bwMode="auto">
              <a:xfrm flipH="1" flipV="1">
                <a:off x="1452563" y="1600200"/>
                <a:ext cx="992188" cy="828675"/>
              </a:xfrm>
              <a:prstGeom prst="line">
                <a:avLst/>
              </a:prstGeom>
              <a:noFill/>
              <a:ln w="19050" cap="flat">
                <a:solidFill>
                  <a:srgbClr val="39B54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solidFill>
                <a:srgbClr val="ED1C24"/>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Line 633"/>
              <p:cNvSpPr>
                <a:spLocks noChangeShapeType="1"/>
              </p:cNvSpPr>
              <p:nvPr/>
            </p:nvSpPr>
            <p:spPr bwMode="auto">
              <a:xfrm flipV="1">
                <a:off x="2444750" y="2417763"/>
                <a:ext cx="2597150" cy="11113"/>
              </a:xfrm>
              <a:prstGeom prst="line">
                <a:avLst/>
              </a:prstGeom>
              <a:noFill/>
              <a:ln w="190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Line 634"/>
              <p:cNvSpPr>
                <a:spLocks noChangeShapeType="1"/>
              </p:cNvSpPr>
              <p:nvPr/>
            </p:nvSpPr>
            <p:spPr bwMode="auto">
              <a:xfrm>
                <a:off x="4457700" y="2738438"/>
                <a:ext cx="630238" cy="25495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Oval 635"/>
              <p:cNvSpPr>
                <a:spLocks noChangeArrowheads="1"/>
              </p:cNvSpPr>
              <p:nvPr/>
            </p:nvSpPr>
            <p:spPr bwMode="auto">
              <a:xfrm>
                <a:off x="2473325" y="4256088"/>
                <a:ext cx="1057275" cy="1044575"/>
              </a:xfrm>
              <a:prstGeom prst="ellipse">
                <a:avLst/>
              </a:prstGeom>
              <a:noFill/>
              <a:ln w="19050" cap="flat">
                <a:solidFill>
                  <a:srgbClr val="FFF2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Line 636"/>
              <p:cNvSpPr>
                <a:spLocks noChangeShapeType="1"/>
              </p:cNvSpPr>
              <p:nvPr/>
            </p:nvSpPr>
            <p:spPr bwMode="auto">
              <a:xfrm flipH="1">
                <a:off x="3833813" y="2738438"/>
                <a:ext cx="623888" cy="2562225"/>
              </a:xfrm>
              <a:prstGeom prst="line">
                <a:avLst/>
              </a:pr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Oval 638"/>
              <p:cNvSpPr>
                <a:spLocks noChangeArrowheads="1"/>
              </p:cNvSpPr>
              <p:nvPr/>
            </p:nvSpPr>
            <p:spPr bwMode="auto">
              <a:xfrm>
                <a:off x="2992438" y="4594225"/>
                <a:ext cx="1190625" cy="1230313"/>
              </a:xfrm>
              <a:prstGeom prst="ellipse">
                <a:avLst/>
              </a:prstGeom>
              <a:solidFill>
                <a:schemeClr val="tx1">
                  <a:lumMod val="75000"/>
                </a:schemeClr>
              </a:solidFill>
              <a:ln w="19050" cap="flat">
                <a:solidFill>
                  <a:srgbClr val="4D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24" name="Sun 223"/>
            <p:cNvSpPr/>
            <p:nvPr/>
          </p:nvSpPr>
          <p:spPr>
            <a:xfrm>
              <a:off x="5528591" y="43490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5" name="Sun 224"/>
            <p:cNvSpPr/>
            <p:nvPr/>
          </p:nvSpPr>
          <p:spPr>
            <a:xfrm>
              <a:off x="6578791" y="36927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6" name="Sun 225"/>
            <p:cNvSpPr/>
            <p:nvPr/>
          </p:nvSpPr>
          <p:spPr>
            <a:xfrm>
              <a:off x="6237319" y="45570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7" name="Sun 226"/>
            <p:cNvSpPr/>
            <p:nvPr/>
          </p:nvSpPr>
          <p:spPr>
            <a:xfrm>
              <a:off x="7239000" y="55626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8" name="Sun 227"/>
            <p:cNvSpPr/>
            <p:nvPr/>
          </p:nvSpPr>
          <p:spPr>
            <a:xfrm>
              <a:off x="7796488" y="47990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9" name="Sun 228"/>
            <p:cNvSpPr/>
            <p:nvPr/>
          </p:nvSpPr>
          <p:spPr>
            <a:xfrm>
              <a:off x="6132918" y="54102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231" name="Oval 230"/>
          <p:cNvSpPr/>
          <p:nvPr/>
        </p:nvSpPr>
        <p:spPr bwMode="auto">
          <a:xfrm>
            <a:off x="5943600" y="6172200"/>
            <a:ext cx="2286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32" name="Straight Connector 231"/>
          <p:cNvCxnSpPr/>
          <p:nvPr/>
        </p:nvCxnSpPr>
        <p:spPr>
          <a:xfrm rot="5400000">
            <a:off x="5288161" y="4698950"/>
            <a:ext cx="2296696" cy="721414"/>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5400000">
            <a:off x="5826951" y="5779844"/>
            <a:ext cx="677016" cy="19583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5467902" y="5298766"/>
            <a:ext cx="1511666" cy="290706"/>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flipH="1">
            <a:off x="5003896" y="5144361"/>
            <a:ext cx="1726082" cy="41222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10800000" flipV="1">
            <a:off x="6062526" y="4926132"/>
            <a:ext cx="1865799" cy="1289674"/>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6073097" y="5697820"/>
            <a:ext cx="1294961" cy="512699"/>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up)">
                                      <p:cBhvr>
                                        <p:cTn id="17" dur="500"/>
                                        <p:tgtEl>
                                          <p:spTgt spid="9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up)">
                                      <p:cBhvr>
                                        <p:cTn id="25" dur="500"/>
                                        <p:tgtEl>
                                          <p:spTgt spid="10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wipe(up)">
                                      <p:cBhvr>
                                        <p:cTn id="33" dur="500"/>
                                        <p:tgtEl>
                                          <p:spTgt spid="9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500"/>
                                        <p:tgtEl>
                                          <p:spTgt spid="9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500"/>
                                        <p:tgtEl>
                                          <p:spTgt spid="105"/>
                                        </p:tgtEl>
                                      </p:cBhvr>
                                    </p:animEffect>
                                  </p:childTnLst>
                                </p:cTn>
                              </p:par>
                            </p:childTnLst>
                          </p:cTn>
                        </p:par>
                        <p:par>
                          <p:cTn id="46" fill="hold">
                            <p:stCondLst>
                              <p:cond delay="4500"/>
                            </p:stCondLst>
                            <p:childTnLst>
                              <p:par>
                                <p:cTn id="47" presetID="22" presetClass="entr" presetSubtype="1"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500"/>
                                        <p:tgtEl>
                                          <p:spTgt spid="10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fade">
                                      <p:cBhvr>
                                        <p:cTn id="58" dur="500"/>
                                        <p:tgtEl>
                                          <p:spTgt spid="112"/>
                                        </p:tgtEl>
                                      </p:cBhvr>
                                    </p:animEffect>
                                  </p:childTnLst>
                                </p:cTn>
                              </p:par>
                              <p:par>
                                <p:cTn id="59" presetID="10"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1"/>
                                        </p:tgtEl>
                                        <p:attrNameLst>
                                          <p:attrName>style.visibility</p:attrName>
                                        </p:attrNameLst>
                                      </p:cBhvr>
                                      <p:to>
                                        <p:strVal val="visible"/>
                                      </p:to>
                                    </p:set>
                                    <p:animEffect transition="in" filter="fade">
                                      <p:cBhvr>
                                        <p:cTn id="64" dur="500"/>
                                        <p:tgtEl>
                                          <p:spTgt spid="231"/>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249"/>
                                        </p:tgtEl>
                                        <p:attrNameLst>
                                          <p:attrName>style.visibility</p:attrName>
                                        </p:attrNameLst>
                                      </p:cBhvr>
                                      <p:to>
                                        <p:strVal val="visible"/>
                                      </p:to>
                                    </p:set>
                                    <p:animEffect transition="in" filter="wipe(up)">
                                      <p:cBhvr>
                                        <p:cTn id="68" dur="500"/>
                                        <p:tgtEl>
                                          <p:spTgt spid="249"/>
                                        </p:tgtEl>
                                      </p:cBhvr>
                                    </p:animEffect>
                                  </p:childTnLst>
                                </p:cTn>
                              </p:par>
                              <p:par>
                                <p:cTn id="69" presetID="22" presetClass="entr" presetSubtype="1" fill="hold" nodeType="withEffect">
                                  <p:stCondLst>
                                    <p:cond delay="0"/>
                                  </p:stCondLst>
                                  <p:childTnLst>
                                    <p:set>
                                      <p:cBhvr>
                                        <p:cTn id="70" dur="1" fill="hold">
                                          <p:stCondLst>
                                            <p:cond delay="0"/>
                                          </p:stCondLst>
                                        </p:cTn>
                                        <p:tgtEl>
                                          <p:spTgt spid="246"/>
                                        </p:tgtEl>
                                        <p:attrNameLst>
                                          <p:attrName>style.visibility</p:attrName>
                                        </p:attrNameLst>
                                      </p:cBhvr>
                                      <p:to>
                                        <p:strVal val="visible"/>
                                      </p:to>
                                    </p:set>
                                    <p:animEffect transition="in" filter="wipe(up)">
                                      <p:cBhvr>
                                        <p:cTn id="71" dur="500"/>
                                        <p:tgtEl>
                                          <p:spTgt spid="246"/>
                                        </p:tgtEl>
                                      </p:cBhvr>
                                    </p:animEffect>
                                  </p:childTnLst>
                                </p:cTn>
                              </p:par>
                              <p:par>
                                <p:cTn id="72" presetID="22" presetClass="entr" presetSubtype="1" fill="hold" nodeType="withEffect">
                                  <p:stCondLst>
                                    <p:cond delay="0"/>
                                  </p:stCondLst>
                                  <p:childTnLst>
                                    <p:set>
                                      <p:cBhvr>
                                        <p:cTn id="73" dur="1" fill="hold">
                                          <p:stCondLst>
                                            <p:cond delay="0"/>
                                          </p:stCondLst>
                                        </p:cTn>
                                        <p:tgtEl>
                                          <p:spTgt spid="232"/>
                                        </p:tgtEl>
                                        <p:attrNameLst>
                                          <p:attrName>style.visibility</p:attrName>
                                        </p:attrNameLst>
                                      </p:cBhvr>
                                      <p:to>
                                        <p:strVal val="visible"/>
                                      </p:to>
                                    </p:set>
                                    <p:animEffect transition="in" filter="wipe(up)">
                                      <p:cBhvr>
                                        <p:cTn id="74" dur="500"/>
                                        <p:tgtEl>
                                          <p:spTgt spid="232"/>
                                        </p:tgtEl>
                                      </p:cBhvr>
                                    </p:animEffect>
                                  </p:childTnLst>
                                </p:cTn>
                              </p:par>
                              <p:par>
                                <p:cTn id="75" presetID="22" presetClass="entr" presetSubtype="1" fill="hold" nodeType="withEffect">
                                  <p:stCondLst>
                                    <p:cond delay="0"/>
                                  </p:stCondLst>
                                  <p:childTnLst>
                                    <p:set>
                                      <p:cBhvr>
                                        <p:cTn id="76" dur="1" fill="hold">
                                          <p:stCondLst>
                                            <p:cond delay="0"/>
                                          </p:stCondLst>
                                        </p:cTn>
                                        <p:tgtEl>
                                          <p:spTgt spid="240"/>
                                        </p:tgtEl>
                                        <p:attrNameLst>
                                          <p:attrName>style.visibility</p:attrName>
                                        </p:attrNameLst>
                                      </p:cBhvr>
                                      <p:to>
                                        <p:strVal val="visible"/>
                                      </p:to>
                                    </p:set>
                                    <p:animEffect transition="in" filter="wipe(up)">
                                      <p:cBhvr>
                                        <p:cTn id="77" dur="500"/>
                                        <p:tgtEl>
                                          <p:spTgt spid="240"/>
                                        </p:tgtEl>
                                      </p:cBhvr>
                                    </p:animEffect>
                                  </p:childTnLst>
                                </p:cTn>
                              </p:par>
                              <p:par>
                                <p:cTn id="78" presetID="22" presetClass="entr" presetSubtype="1" fill="hold" nodeType="withEffect">
                                  <p:stCondLst>
                                    <p:cond delay="0"/>
                                  </p:stCondLst>
                                  <p:childTnLst>
                                    <p:set>
                                      <p:cBhvr>
                                        <p:cTn id="79" dur="1" fill="hold">
                                          <p:stCondLst>
                                            <p:cond delay="0"/>
                                          </p:stCondLst>
                                        </p:cTn>
                                        <p:tgtEl>
                                          <p:spTgt spid="236"/>
                                        </p:tgtEl>
                                        <p:attrNameLst>
                                          <p:attrName>style.visibility</p:attrName>
                                        </p:attrNameLst>
                                      </p:cBhvr>
                                      <p:to>
                                        <p:strVal val="visible"/>
                                      </p:to>
                                    </p:set>
                                    <p:animEffect transition="in" filter="wipe(up)">
                                      <p:cBhvr>
                                        <p:cTn id="80" dur="500"/>
                                        <p:tgtEl>
                                          <p:spTgt spid="236"/>
                                        </p:tgtEl>
                                      </p:cBhvr>
                                    </p:animEffect>
                                  </p:childTnLst>
                                </p:cTn>
                              </p:par>
                              <p:par>
                                <p:cTn id="81" presetID="22" presetClass="entr" presetSubtype="1" fill="hold" nodeType="withEffect">
                                  <p:stCondLst>
                                    <p:cond delay="0"/>
                                  </p:stCondLst>
                                  <p:childTnLst>
                                    <p:set>
                                      <p:cBhvr>
                                        <p:cTn id="82" dur="1" fill="hold">
                                          <p:stCondLst>
                                            <p:cond delay="0"/>
                                          </p:stCondLst>
                                        </p:cTn>
                                        <p:tgtEl>
                                          <p:spTgt spid="243"/>
                                        </p:tgtEl>
                                        <p:attrNameLst>
                                          <p:attrName>style.visibility</p:attrName>
                                        </p:attrNameLst>
                                      </p:cBhvr>
                                      <p:to>
                                        <p:strVal val="visible"/>
                                      </p:to>
                                    </p:set>
                                    <p:animEffect transition="in" filter="wipe(up)">
                                      <p:cBhvr>
                                        <p:cTn id="83"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2" grpId="0"/>
      <p:bldP spid="101" grpId="0" animBg="1"/>
      <p:bldP spid="102" grpId="0" animBg="1"/>
      <p:bldP spid="103" grpId="0" animBg="1"/>
      <p:bldP spid="104" grpId="0" animBg="1"/>
      <p:bldP spid="105" grpId="0" animBg="1"/>
      <p:bldP spid="106" grpId="0" animBg="1"/>
      <p:bldP spid="2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endParaRPr lang="en-US" dirty="0"/>
          </a:p>
        </p:txBody>
      </p:sp>
      <p:sp>
        <p:nvSpPr>
          <p:cNvPr id="16387" name="Title 3"/>
          <p:cNvSpPr>
            <a:spLocks noGrp="1"/>
          </p:cNvSpPr>
          <p:nvPr>
            <p:ph type="title"/>
          </p:nvPr>
        </p:nvSpPr>
        <p:spPr/>
        <p:txBody>
          <a:bodyPr/>
          <a:lstStyle/>
          <a:p>
            <a:r>
              <a:rPr lang="en-US" dirty="0" smtClean="0"/>
              <a:t>Previous work – VPL energy loss</a:t>
            </a:r>
          </a:p>
        </p:txBody>
      </p:sp>
      <p:pic>
        <p:nvPicPr>
          <p:cNvPr id="16389" name="Picture 12" descr="C:\devel\workspace\giperception\talk\tomkitchen\large\giperception-slides-pt.png"/>
          <p:cNvPicPr>
            <a:picLocks noChangeAspect="1" noChangeArrowheads="1"/>
          </p:cNvPicPr>
          <p:nvPr/>
        </p:nvPicPr>
        <p:blipFill>
          <a:blip r:embed="rId3" cstate="print"/>
          <a:srcRect l="30000" r="13125"/>
          <a:stretch>
            <a:fillRect/>
          </a:stretch>
        </p:blipFill>
        <p:spPr bwMode="auto">
          <a:xfrm>
            <a:off x="3048000" y="1295400"/>
            <a:ext cx="2981674" cy="3931920"/>
          </a:xfrm>
          <a:prstGeom prst="rect">
            <a:avLst/>
          </a:prstGeom>
          <a:noFill/>
          <a:ln w="9525">
            <a:solidFill>
              <a:schemeClr val="tx1"/>
            </a:solidFill>
            <a:miter lim="800000"/>
            <a:headEnd/>
            <a:tailEnd/>
          </a:ln>
        </p:spPr>
      </p:pic>
      <p:grpSp>
        <p:nvGrpSpPr>
          <p:cNvPr id="3" name="Group 17"/>
          <p:cNvGrpSpPr/>
          <p:nvPr/>
        </p:nvGrpSpPr>
        <p:grpSpPr>
          <a:xfrm>
            <a:off x="6096000" y="1219200"/>
            <a:ext cx="3048000" cy="5616952"/>
            <a:chOff x="4838653" y="1295400"/>
            <a:chExt cx="3048000" cy="5616952"/>
          </a:xfrm>
        </p:grpSpPr>
        <p:sp>
          <p:nvSpPr>
            <p:cNvPr id="16392" name="TextBox 11"/>
            <p:cNvSpPr txBox="1">
              <a:spLocks noChangeArrowheads="1"/>
            </p:cNvSpPr>
            <p:nvPr/>
          </p:nvSpPr>
          <p:spPr bwMode="auto">
            <a:xfrm>
              <a:off x="4838653" y="5450413"/>
              <a:ext cx="3048000" cy="1461939"/>
            </a:xfrm>
            <a:prstGeom prst="rect">
              <a:avLst/>
            </a:prstGeom>
            <a:noFill/>
            <a:ln w="9525">
              <a:noFill/>
              <a:miter lim="800000"/>
              <a:headEnd/>
              <a:tailEnd/>
            </a:ln>
          </p:spPr>
          <p:txBody>
            <a:bodyPr wrap="square">
              <a:spAutoFit/>
            </a:bodyPr>
            <a:lstStyle/>
            <a:p>
              <a:pPr algn="ctr"/>
              <a:r>
                <a:rPr lang="en-US" sz="3100" b="1" dirty="0" smtClean="0">
                  <a:ln>
                    <a:solidFill>
                      <a:srgbClr val="FFC000"/>
                    </a:solidFill>
                  </a:ln>
                  <a:solidFill>
                    <a:srgbClr val="FFC000"/>
                  </a:solidFill>
                  <a:effectLst/>
                </a:rPr>
                <a:t>energy loss</a:t>
              </a:r>
              <a:r>
                <a:rPr lang="cs-CZ" sz="3100" b="1" dirty="0" smtClean="0">
                  <a:ln>
                    <a:solidFill>
                      <a:srgbClr val="FFC000"/>
                    </a:solidFill>
                  </a:ln>
                  <a:solidFill>
                    <a:srgbClr val="FFC000"/>
                  </a:solidFill>
                  <a:effectLst/>
                </a:rPr>
                <a:t> </a:t>
              </a:r>
              <a:r>
                <a:rPr lang="cs-CZ" sz="3100" b="1" dirty="0" smtClean="0">
                  <a:ln>
                    <a:solidFill>
                      <a:srgbClr val="FFC000"/>
                    </a:solidFill>
                  </a:ln>
                  <a:solidFill>
                    <a:srgbClr val="FFC000"/>
                  </a:solidFill>
                  <a:effectLst/>
                  <a:sym typeface="Symbol"/>
                </a:rPr>
                <a:t></a:t>
              </a:r>
              <a:endParaRPr lang="en-US" sz="3100" b="1" dirty="0" smtClean="0">
                <a:ln>
                  <a:solidFill>
                    <a:srgbClr val="FFC000"/>
                  </a:solidFill>
                </a:ln>
                <a:solidFill>
                  <a:srgbClr val="FFC000"/>
                </a:solidFill>
                <a:effectLst/>
              </a:endParaRPr>
            </a:p>
            <a:p>
              <a:pPr algn="ctr"/>
              <a:r>
                <a:rPr lang="en-US" sz="3100" dirty="0" smtClean="0">
                  <a:solidFill>
                    <a:srgbClr val="FFC000"/>
                  </a:solidFill>
                </a:rPr>
                <a:t>material change</a:t>
              </a:r>
            </a:p>
            <a:p>
              <a:pPr algn="ctr"/>
              <a:r>
                <a:rPr lang="en-US" sz="2400" i="1" dirty="0" smtClean="0">
                  <a:solidFill>
                    <a:schemeClr val="bg2">
                      <a:lumMod val="60000"/>
                      <a:lumOff val="40000"/>
                    </a:schemeClr>
                  </a:solidFill>
                </a:rPr>
                <a:t>[</a:t>
              </a:r>
              <a:r>
                <a:rPr lang="cs-CZ" sz="2400" i="1" dirty="0" smtClean="0">
                  <a:solidFill>
                    <a:schemeClr val="bg2">
                      <a:lumMod val="60000"/>
                      <a:lumOff val="40000"/>
                    </a:schemeClr>
                  </a:solidFill>
                </a:rPr>
                <a:t>Křivánek </a:t>
              </a:r>
              <a:r>
                <a:rPr lang="en-US" sz="2400" i="1" dirty="0" smtClean="0">
                  <a:solidFill>
                    <a:schemeClr val="bg2">
                      <a:lumMod val="60000"/>
                      <a:lumOff val="40000"/>
                    </a:schemeClr>
                  </a:solidFill>
                </a:rPr>
                <a:t>et al. </a:t>
              </a:r>
              <a:r>
                <a:rPr lang="cs-CZ" sz="2400" i="1" dirty="0" smtClean="0">
                  <a:solidFill>
                    <a:schemeClr val="bg2">
                      <a:lumMod val="60000"/>
                      <a:lumOff val="40000"/>
                    </a:schemeClr>
                  </a:solidFill>
                </a:rPr>
                <a:t>10</a:t>
              </a:r>
              <a:r>
                <a:rPr lang="en-US" sz="2400" i="1" dirty="0" smtClean="0">
                  <a:solidFill>
                    <a:schemeClr val="bg2">
                      <a:lumMod val="60000"/>
                      <a:lumOff val="40000"/>
                    </a:schemeClr>
                  </a:solidFill>
                </a:rPr>
                <a:t>]</a:t>
              </a:r>
              <a:endParaRPr lang="en-US" sz="2400" i="1" dirty="0">
                <a:solidFill>
                  <a:schemeClr val="bg2">
                    <a:lumMod val="60000"/>
                    <a:lumOff val="40000"/>
                  </a:schemeClr>
                </a:solidFill>
                <a:effectLst/>
              </a:endParaRPr>
            </a:p>
          </p:txBody>
        </p:sp>
        <p:pic>
          <p:nvPicPr>
            <p:cNvPr id="16398" name="Picture 14" descr="C:\devel\workspace\giperception\talk\tomkitchen\large\giperception-slides-vpl-c0.04.png"/>
            <p:cNvPicPr>
              <a:picLocks noChangeAspect="1" noChangeArrowheads="1"/>
            </p:cNvPicPr>
            <p:nvPr/>
          </p:nvPicPr>
          <p:blipFill>
            <a:blip r:embed="rId4" cstate="print"/>
            <a:srcRect l="30000" r="13125"/>
            <a:stretch>
              <a:fillRect/>
            </a:stretch>
          </p:blipFill>
          <p:spPr bwMode="auto">
            <a:xfrm>
              <a:off x="4838653" y="1371600"/>
              <a:ext cx="2981739" cy="3931920"/>
            </a:xfrm>
            <a:prstGeom prst="rect">
              <a:avLst/>
            </a:prstGeom>
            <a:noFill/>
            <a:ln>
              <a:solidFill>
                <a:schemeClr val="tx1"/>
              </a:solidFill>
            </a:ln>
            <a:effectLst>
              <a:outerShdw blurRad="50800" dist="38100" dir="13500000" algn="br" rotWithShape="0">
                <a:prstClr val="black">
                  <a:alpha val="40000"/>
                </a:prstClr>
              </a:outerShdw>
            </a:effectLst>
          </p:spPr>
        </p:pic>
        <p:sp>
          <p:nvSpPr>
            <p:cNvPr id="12" name="Text Box 9"/>
            <p:cNvSpPr txBox="1">
              <a:spLocks noChangeArrowheads="1"/>
            </p:cNvSpPr>
            <p:nvPr/>
          </p:nvSpPr>
          <p:spPr bwMode="auto">
            <a:xfrm>
              <a:off x="4838654" y="1295400"/>
              <a:ext cx="2971800" cy="523220"/>
            </a:xfrm>
            <a:prstGeom prst="rect">
              <a:avLst/>
            </a:prstGeom>
            <a:noFill/>
            <a:ln w="9525">
              <a:noFill/>
              <a:miter lim="800000"/>
              <a:headEnd/>
              <a:tailEnd/>
            </a:ln>
            <a:effectLst/>
          </p:spPr>
          <p:txBody>
            <a:bodyPr wrap="square" lIns="0" rIns="0">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VPLs w/ clamping</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sp>
        <p:nvSpPr>
          <p:cNvPr id="14" name="Text Box 9"/>
          <p:cNvSpPr txBox="1">
            <a:spLocks noChangeArrowheads="1"/>
          </p:cNvSpPr>
          <p:nvPr/>
        </p:nvSpPr>
        <p:spPr bwMode="auto">
          <a:xfrm>
            <a:off x="3048000" y="1219200"/>
            <a:ext cx="2971800" cy="523220"/>
          </a:xfrm>
          <a:prstGeom prst="rect">
            <a:avLst/>
          </a:prstGeom>
          <a:noFill/>
          <a:ln w="9525">
            <a:noFill/>
            <a:miter lim="800000"/>
            <a:headEnd/>
            <a:tailEnd/>
          </a:ln>
          <a:effectLst/>
        </p:spPr>
        <p:txBody>
          <a:bodyPr wrap="square">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GI reference</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nvGrpSpPr>
          <p:cNvPr id="4" name="Group 16"/>
          <p:cNvGrpSpPr/>
          <p:nvPr/>
        </p:nvGrpSpPr>
        <p:grpSpPr>
          <a:xfrm>
            <a:off x="0" y="1219200"/>
            <a:ext cx="2981761" cy="4724400"/>
            <a:chOff x="2019300" y="1219200"/>
            <a:chExt cx="2981761" cy="4724400"/>
          </a:xfrm>
        </p:grpSpPr>
        <p:sp>
          <p:nvSpPr>
            <p:cNvPr id="16394" name="TextBox 11"/>
            <p:cNvSpPr txBox="1">
              <a:spLocks noChangeArrowheads="1"/>
            </p:cNvSpPr>
            <p:nvPr/>
          </p:nvSpPr>
          <p:spPr bwMode="auto">
            <a:xfrm>
              <a:off x="2019300" y="5374213"/>
              <a:ext cx="2971800" cy="569387"/>
            </a:xfrm>
            <a:prstGeom prst="rect">
              <a:avLst/>
            </a:prstGeom>
            <a:noFill/>
            <a:ln w="9525">
              <a:noFill/>
              <a:miter lim="800000"/>
              <a:headEnd/>
              <a:tailEnd/>
            </a:ln>
          </p:spPr>
          <p:txBody>
            <a:bodyPr wrap="square">
              <a:spAutoFit/>
            </a:bodyPr>
            <a:lstStyle/>
            <a:p>
              <a:pPr algn="ctr"/>
              <a:r>
                <a:rPr lang="en-US" sz="3100" b="1" dirty="0" smtClean="0">
                  <a:ln>
                    <a:solidFill>
                      <a:srgbClr val="FFC000"/>
                    </a:solidFill>
                  </a:ln>
                  <a:solidFill>
                    <a:srgbClr val="FFC000"/>
                  </a:solidFill>
                  <a:effectLst/>
                </a:rPr>
                <a:t>artifacts</a:t>
              </a:r>
            </a:p>
          </p:txBody>
        </p:sp>
        <p:pic>
          <p:nvPicPr>
            <p:cNvPr id="2" name="Picture 13" descr="C:\devel\workspace\giperception\talk\tomkitchen\large\giperception-slides-vpl-c0.png"/>
            <p:cNvPicPr>
              <a:picLocks noChangeAspect="1" noChangeArrowheads="1"/>
            </p:cNvPicPr>
            <p:nvPr/>
          </p:nvPicPr>
          <p:blipFill>
            <a:blip r:embed="rId5" cstate="print"/>
            <a:srcRect l="30000" r="13125"/>
            <a:stretch>
              <a:fillRect/>
            </a:stretch>
          </p:blipFill>
          <p:spPr bwMode="auto">
            <a:xfrm>
              <a:off x="2019320" y="1295400"/>
              <a:ext cx="2981741" cy="3931920"/>
            </a:xfrm>
            <a:prstGeom prst="rect">
              <a:avLst/>
            </a:prstGeom>
            <a:noFill/>
            <a:ln>
              <a:solidFill>
                <a:schemeClr val="tx1"/>
              </a:solidFill>
            </a:ln>
            <a:effectLst>
              <a:outerShdw blurRad="50800" dist="38100" dir="18900000" algn="bl" rotWithShape="0">
                <a:prstClr val="black">
                  <a:alpha val="40000"/>
                </a:prstClr>
              </a:outerShdw>
            </a:effectLst>
          </p:spPr>
        </p:pic>
        <p:sp>
          <p:nvSpPr>
            <p:cNvPr id="13" name="Text Box 9"/>
            <p:cNvSpPr txBox="1">
              <a:spLocks noChangeArrowheads="1"/>
            </p:cNvSpPr>
            <p:nvPr/>
          </p:nvSpPr>
          <p:spPr bwMode="auto">
            <a:xfrm>
              <a:off x="2019300" y="1219200"/>
              <a:ext cx="2971800" cy="523220"/>
            </a:xfrm>
            <a:prstGeom prst="rect">
              <a:avLst/>
            </a:prstGeom>
            <a:noFill/>
            <a:ln w="9525">
              <a:noFill/>
              <a:miter lim="800000"/>
              <a:headEnd/>
              <a:tailEnd/>
            </a:ln>
            <a:effectLst/>
          </p:spPr>
          <p:txBody>
            <a:bodyPr wrap="square">
              <a:spAutoFit/>
            </a:bodyPr>
            <a:lstStyle/>
            <a:p>
              <a:pPr algn="ctr" defTabSz="812800">
                <a:defRPr/>
              </a:pP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VPL</a:t>
              </a:r>
              <a:endParaRPr 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grpSp>
      <p:sp>
        <p:nvSpPr>
          <p:cNvPr id="16" name="Slide Number Placeholder 2"/>
          <p:cNvSpPr>
            <a:spLocks noGrp="1"/>
          </p:cNvSpPr>
          <p:nvPr>
            <p:ph type="sldNum" sz="quarter" idx="11"/>
          </p:nvPr>
        </p:nvSpPr>
        <p:spPr>
          <a:xfrm>
            <a:off x="7010400" y="6477000"/>
            <a:ext cx="2133600" cy="381000"/>
          </a:xfrm>
        </p:spPr>
        <p:txBody>
          <a:bodyPr/>
          <a:lstStyle/>
          <a:p>
            <a:pPr>
              <a:defRPr/>
            </a:pPr>
            <a:fld id="{436069EF-2218-4AB1-8D37-562BB864C219}" type="slidenum">
              <a:rPr lang="en-US" smtClean="0">
                <a:solidFill>
                  <a:srgbClr val="FFFFFF"/>
                </a:solidFill>
              </a:rPr>
              <a:pPr>
                <a:defRPr/>
              </a:pPr>
              <a:t>6</a:t>
            </a:fld>
            <a:endParaRPr lang="en-US" dirty="0">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500"/>
                                        <p:tgtEl>
                                          <p:spTgt spid="163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D:\School\!PhD\Cornell\projects\render2010\paper\fig\new_results\Fig8\tab\lq\tab_pt_lq-01.png"/>
          <p:cNvPicPr>
            <a:picLocks noChangeAspect="1" noChangeArrowheads="1"/>
          </p:cNvPicPr>
          <p:nvPr/>
        </p:nvPicPr>
        <p:blipFill>
          <a:blip r:embed="rId3" cstate="print"/>
          <a:stretch>
            <a:fillRect/>
          </a:stretch>
        </p:blipFill>
        <p:spPr bwMode="auto">
          <a:xfrm>
            <a:off x="4648200" y="2895600"/>
            <a:ext cx="4343400" cy="325755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2" name="Content Placeholder 1"/>
          <p:cNvSpPr>
            <a:spLocks noGrp="1"/>
          </p:cNvSpPr>
          <p:nvPr>
            <p:ph idx="1"/>
          </p:nvPr>
        </p:nvSpPr>
        <p:spPr>
          <a:xfrm>
            <a:off x="457200" y="1114424"/>
            <a:ext cx="8229600" cy="5591175"/>
          </a:xfrm>
        </p:spPr>
        <p:txBody>
          <a:bodyPr/>
          <a:lstStyle/>
          <a:p>
            <a:r>
              <a:rPr lang="en-US" sz="3200" dirty="0" smtClean="0"/>
              <a:t>Replace point lights by spheres </a:t>
            </a:r>
            <a:r>
              <a:rPr lang="en-US" sz="2400" i="1" dirty="0" smtClean="0">
                <a:solidFill>
                  <a:schemeClr val="bg2">
                    <a:lumMod val="60000"/>
                    <a:lumOff val="40000"/>
                  </a:schemeClr>
                </a:solidFill>
              </a:rPr>
              <a:t>[</a:t>
            </a:r>
            <a:r>
              <a:rPr lang="cs-CZ" sz="2400" i="1" dirty="0" smtClean="0">
                <a:solidFill>
                  <a:schemeClr val="bg2">
                    <a:lumMod val="60000"/>
                    <a:lumOff val="40000"/>
                  </a:schemeClr>
                </a:solidFill>
              </a:rPr>
              <a:t>Hašan </a:t>
            </a:r>
            <a:r>
              <a:rPr lang="en-US" sz="2400" i="1" dirty="0" smtClean="0">
                <a:solidFill>
                  <a:schemeClr val="bg2">
                    <a:lumMod val="60000"/>
                    <a:lumOff val="40000"/>
                  </a:schemeClr>
                </a:solidFill>
              </a:rPr>
              <a:t>et al. </a:t>
            </a:r>
            <a:r>
              <a:rPr lang="cs-CZ" sz="2400" i="1" dirty="0" smtClean="0">
                <a:solidFill>
                  <a:schemeClr val="bg2">
                    <a:lumMod val="60000"/>
                    <a:lumOff val="40000"/>
                  </a:schemeClr>
                </a:solidFill>
              </a:rPr>
              <a:t>2009</a:t>
            </a:r>
            <a:r>
              <a:rPr lang="en-US" sz="2400" i="1" dirty="0" smtClean="0">
                <a:solidFill>
                  <a:schemeClr val="bg2">
                    <a:lumMod val="60000"/>
                    <a:lumOff val="40000"/>
                  </a:schemeClr>
                </a:solidFill>
              </a:rPr>
              <a:t>] </a:t>
            </a:r>
            <a:endParaRPr lang="en-US" sz="2400" dirty="0" smtClean="0"/>
          </a:p>
          <a:p>
            <a:r>
              <a:rPr lang="en-US" sz="3200" dirty="0" smtClean="0"/>
              <a:t>Alleviates the energy loss but blurs illumination</a:t>
            </a:r>
          </a:p>
        </p:txBody>
      </p:sp>
      <p:pic>
        <p:nvPicPr>
          <p:cNvPr id="10" name="Picture 4" descr="D:\School\!PhD\Cornell\projects\render2010\paper\fig\new_results\Fig8\tab\lq\tab_vsl_lq-01.png"/>
          <p:cNvPicPr>
            <a:picLocks noChangeAspect="1" noChangeArrowheads="1"/>
          </p:cNvPicPr>
          <p:nvPr/>
        </p:nvPicPr>
        <p:blipFill>
          <a:blip r:embed="rId4" cstate="print"/>
          <a:stretch>
            <a:fillRect/>
          </a:stretch>
        </p:blipFill>
        <p:spPr bwMode="auto">
          <a:xfrm>
            <a:off x="152400" y="2895600"/>
            <a:ext cx="4343400" cy="3257550"/>
          </a:xfrm>
          <a:prstGeom prst="rect">
            <a:avLst/>
          </a:prstGeom>
          <a:noFill/>
          <a:ln w="9525">
            <a:solidFill>
              <a:schemeClr val="tx1"/>
            </a:solidFill>
          </a:ln>
          <a:effectLst>
            <a:outerShdw blurRad="241300" sx="104000" sy="104000" algn="ctr" rotWithShape="0">
              <a:schemeClr val="bg1">
                <a:alpha val="40000"/>
              </a:schemeClr>
            </a:outerShdw>
          </a:effectLst>
        </p:spPr>
      </p:pic>
      <p:sp>
        <p:nvSpPr>
          <p:cNvPr id="3" name="Title 2"/>
          <p:cNvSpPr>
            <a:spLocks noGrp="1"/>
          </p:cNvSpPr>
          <p:nvPr>
            <p:ph type="title"/>
          </p:nvPr>
        </p:nvSpPr>
        <p:spPr/>
        <p:txBody>
          <a:bodyPr/>
          <a:lstStyle/>
          <a:p>
            <a:r>
              <a:rPr lang="en-US" dirty="0" smtClean="0"/>
              <a:t>Previous work – VSLs</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7</a:t>
            </a:fld>
            <a:endParaRPr lang="en-US" dirty="0">
              <a:solidFill>
                <a:srgbClr val="FFFFFF"/>
              </a:solidFill>
            </a:endParaRPr>
          </a:p>
        </p:txBody>
      </p:sp>
      <p:sp>
        <p:nvSpPr>
          <p:cNvPr id="17" name="TextBox 6"/>
          <p:cNvSpPr txBox="1"/>
          <p:nvPr/>
        </p:nvSpPr>
        <p:spPr>
          <a:xfrm>
            <a:off x="152400" y="5791200"/>
            <a:ext cx="4343400" cy="369332"/>
          </a:xfrm>
          <a:prstGeom prst="rect">
            <a:avLst/>
          </a:prstGeom>
          <a:noFill/>
        </p:spPr>
        <p:txBody>
          <a:bodyPr wrap="square" rtlCol="0">
            <a:spAutoFit/>
          </a:bodyPr>
          <a:lstStyle/>
          <a:p>
            <a:pPr eaLnBrk="0" fontAlgn="base" hangingPunct="0">
              <a:spcBef>
                <a:spcPct val="0"/>
              </a:spcBef>
              <a:spcAft>
                <a:spcPct val="0"/>
              </a:spcAft>
            </a:pPr>
            <a:r>
              <a:rPr lang="en-US" b="1" dirty="0" smtClean="0"/>
              <a:t>virtual spherical lights (VSLs) </a:t>
            </a:r>
          </a:p>
        </p:txBody>
      </p:sp>
      <p:sp>
        <p:nvSpPr>
          <p:cNvPr id="25" name="TextBox 8"/>
          <p:cNvSpPr txBox="1"/>
          <p:nvPr/>
        </p:nvSpPr>
        <p:spPr>
          <a:xfrm>
            <a:off x="4648200" y="5791200"/>
            <a:ext cx="2438400" cy="369332"/>
          </a:xfrm>
          <a:prstGeom prst="rect">
            <a:avLst/>
          </a:prstGeom>
          <a:noFill/>
        </p:spPr>
        <p:txBody>
          <a:bodyPr wrap="square" rtlCol="0">
            <a:spAutoFit/>
          </a:bodyPr>
          <a:lstStyle/>
          <a:p>
            <a:pPr eaLnBrk="0" fontAlgn="base" hangingPunct="0">
              <a:spcBef>
                <a:spcPct val="0"/>
              </a:spcBef>
              <a:spcAft>
                <a:spcPct val="0"/>
              </a:spcAft>
            </a:pPr>
            <a:r>
              <a:rPr lang="en-US" b="1" dirty="0" smtClean="0"/>
              <a:t>reference</a:t>
            </a:r>
          </a:p>
        </p:txBody>
      </p:sp>
      <p:grpSp>
        <p:nvGrpSpPr>
          <p:cNvPr id="4" name="Group 29"/>
          <p:cNvGrpSpPr/>
          <p:nvPr/>
        </p:nvGrpSpPr>
        <p:grpSpPr>
          <a:xfrm>
            <a:off x="1066800" y="5181600"/>
            <a:ext cx="3267473" cy="1676400"/>
            <a:chOff x="1066800" y="5181600"/>
            <a:chExt cx="3267473" cy="1676400"/>
          </a:xfrm>
        </p:grpSpPr>
        <p:cxnSp>
          <p:nvCxnSpPr>
            <p:cNvPr id="15" name="Straight Arrow Connector 14"/>
            <p:cNvCxnSpPr/>
            <p:nvPr/>
          </p:nvCxnSpPr>
          <p:spPr bwMode="auto">
            <a:xfrm rot="16200000" flipV="1">
              <a:off x="2971800" y="5638800"/>
              <a:ext cx="1143000" cy="228600"/>
            </a:xfrm>
            <a:prstGeom prst="straightConnector1">
              <a:avLst/>
            </a:prstGeom>
            <a:solidFill>
              <a:schemeClr val="accent1"/>
            </a:solidFill>
            <a:ln w="28575" cap="flat" cmpd="sng" algn="ctr">
              <a:solidFill>
                <a:schemeClr val="tx1"/>
              </a:solidFill>
              <a:prstDash val="solid"/>
              <a:round/>
              <a:headEnd type="none" w="med" len="med"/>
              <a:tailEnd type="arrow"/>
            </a:ln>
            <a:effectLst>
              <a:outerShdw blurRad="50800" dist="38100" dir="18900000" algn="bl" rotWithShape="0">
                <a:prstClr val="black">
                  <a:alpha val="40000"/>
                </a:prstClr>
              </a:outerShdw>
            </a:effectLst>
          </p:spPr>
        </p:cxnSp>
        <p:cxnSp>
          <p:nvCxnSpPr>
            <p:cNvPr id="18" name="Straight Arrow Connector 17"/>
            <p:cNvCxnSpPr/>
            <p:nvPr/>
          </p:nvCxnSpPr>
          <p:spPr bwMode="auto">
            <a:xfrm rot="16200000" flipV="1">
              <a:off x="2514600" y="5410200"/>
              <a:ext cx="1143000" cy="838200"/>
            </a:xfrm>
            <a:prstGeom prst="straightConnector1">
              <a:avLst/>
            </a:prstGeom>
            <a:solidFill>
              <a:schemeClr val="accent1"/>
            </a:solidFill>
            <a:ln w="28575" cap="flat" cmpd="sng" algn="ctr">
              <a:solidFill>
                <a:schemeClr val="tx1"/>
              </a:solidFill>
              <a:prstDash val="solid"/>
              <a:round/>
              <a:headEnd type="none" w="med" len="med"/>
              <a:tailEnd type="arrow"/>
            </a:ln>
            <a:effectLst>
              <a:outerShdw blurRad="50800" dist="38100" dir="18900000" algn="bl" rotWithShape="0">
                <a:prstClr val="black">
                  <a:alpha val="40000"/>
                </a:prstClr>
              </a:outerShdw>
            </a:effectLst>
          </p:spPr>
        </p:cxnSp>
        <p:cxnSp>
          <p:nvCxnSpPr>
            <p:cNvPr id="20" name="Straight Arrow Connector 19"/>
            <p:cNvCxnSpPr/>
            <p:nvPr/>
          </p:nvCxnSpPr>
          <p:spPr bwMode="auto">
            <a:xfrm rot="10800000">
              <a:off x="1066800" y="5410200"/>
              <a:ext cx="2286000" cy="1066800"/>
            </a:xfrm>
            <a:prstGeom prst="straightConnector1">
              <a:avLst/>
            </a:prstGeom>
            <a:solidFill>
              <a:schemeClr val="accent1"/>
            </a:solidFill>
            <a:ln w="28575" cap="flat" cmpd="sng" algn="ctr">
              <a:solidFill>
                <a:schemeClr val="tx1"/>
              </a:solidFill>
              <a:prstDash val="solid"/>
              <a:round/>
              <a:headEnd type="none" w="med" len="med"/>
              <a:tailEnd type="arrow"/>
            </a:ln>
            <a:effectLst>
              <a:outerShdw blurRad="50800" dist="38100" dir="18900000" algn="bl" rotWithShape="0">
                <a:prstClr val="black">
                  <a:alpha val="40000"/>
                </a:prstClr>
              </a:outerShdw>
            </a:effectLst>
          </p:spPr>
        </p:cxnSp>
        <p:sp>
          <p:nvSpPr>
            <p:cNvPr id="29" name="TextBox 28"/>
            <p:cNvSpPr txBox="1"/>
            <p:nvPr/>
          </p:nvSpPr>
          <p:spPr>
            <a:xfrm>
              <a:off x="3505200" y="6288613"/>
              <a:ext cx="829073" cy="569387"/>
            </a:xfrm>
            <a:prstGeom prst="rect">
              <a:avLst/>
            </a:prstGeom>
            <a:noFill/>
          </p:spPr>
          <p:txBody>
            <a:bodyPr wrap="none" rtlCol="0">
              <a:spAutoFit/>
            </a:bodyPr>
            <a:lstStyle/>
            <a:p>
              <a:r>
                <a:rPr lang="en-US" sz="3100" dirty="0" smtClean="0"/>
                <a:t>blur</a:t>
              </a:r>
              <a:endParaRPr lang="en-US" sz="31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86800" cy="5715000"/>
          </a:xfrm>
        </p:spPr>
        <p:txBody>
          <a:bodyPr/>
          <a:lstStyle/>
          <a:p>
            <a:r>
              <a:rPr lang="en-US" dirty="0" smtClean="0"/>
              <a:t>Compute the missing energy by path tracing</a:t>
            </a:r>
            <a:br>
              <a:rPr lang="en-US" dirty="0" smtClean="0"/>
            </a:br>
            <a:r>
              <a:rPr lang="en-US" sz="2400" i="1" dirty="0" smtClean="0">
                <a:solidFill>
                  <a:schemeClr val="bg2">
                    <a:lumMod val="60000"/>
                    <a:lumOff val="40000"/>
                  </a:schemeClr>
                </a:solidFill>
              </a:rPr>
              <a:t>[</a:t>
            </a:r>
            <a:r>
              <a:rPr lang="en-US" sz="2400" i="1" dirty="0" err="1" smtClean="0">
                <a:solidFill>
                  <a:schemeClr val="bg2">
                    <a:lumMod val="60000"/>
                    <a:lumOff val="40000"/>
                  </a:schemeClr>
                </a:solidFill>
              </a:rPr>
              <a:t>Kollig</a:t>
            </a:r>
            <a:r>
              <a:rPr lang="en-US" sz="2400" i="1" dirty="0" smtClean="0">
                <a:solidFill>
                  <a:schemeClr val="bg2">
                    <a:lumMod val="60000"/>
                    <a:lumOff val="40000"/>
                  </a:schemeClr>
                </a:solidFill>
              </a:rPr>
              <a:t> and Keller 2004]</a:t>
            </a: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endParaRPr lang="en-US" sz="2400" i="1" dirty="0" smtClean="0">
              <a:solidFill>
                <a:schemeClr val="bg2">
                  <a:lumMod val="60000"/>
                  <a:lumOff val="40000"/>
                </a:schemeClr>
              </a:solidFill>
            </a:endParaRPr>
          </a:p>
          <a:p>
            <a:pPr lvl="0"/>
            <a:r>
              <a:rPr lang="en-US" dirty="0" smtClean="0"/>
              <a:t>As slow as path-tracing everything</a:t>
            </a:r>
            <a:r>
              <a:rPr lang="cs-CZ" dirty="0" smtClean="0"/>
              <a:t> </a:t>
            </a:r>
            <a:r>
              <a:rPr lang="en-US" dirty="0" smtClean="0"/>
              <a:t>(for glossy)</a:t>
            </a:r>
            <a:endParaRPr lang="en-US" sz="2400" i="1" dirty="0" smtClean="0">
              <a:solidFill>
                <a:schemeClr val="bg2">
                  <a:lumMod val="60000"/>
                  <a:lumOff val="40000"/>
                </a:schemeClr>
              </a:solidFill>
            </a:endParaRPr>
          </a:p>
        </p:txBody>
      </p:sp>
      <p:sp>
        <p:nvSpPr>
          <p:cNvPr id="3" name="Title 2"/>
          <p:cNvSpPr>
            <a:spLocks noGrp="1"/>
          </p:cNvSpPr>
          <p:nvPr>
            <p:ph type="title"/>
          </p:nvPr>
        </p:nvSpPr>
        <p:spPr/>
        <p:txBody>
          <a:bodyPr/>
          <a:lstStyle/>
          <a:p>
            <a:r>
              <a:rPr lang="en-US" dirty="0" smtClean="0"/>
              <a:t>Previous work – Compensation</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8</a:t>
            </a:fld>
            <a:endParaRPr lang="en-US" dirty="0">
              <a:solidFill>
                <a:srgbClr val="FFFFFF"/>
              </a:solidFill>
            </a:endParaRPr>
          </a:p>
        </p:txBody>
      </p:sp>
      <p:pic>
        <p:nvPicPr>
          <p:cNvPr id="7" name="Picture 3" descr="C:\Users\Milos\code\projects\render2010\paper\fig\system\full.png"/>
          <p:cNvPicPr>
            <a:picLocks noChangeAspect="1" noChangeArrowheads="1"/>
          </p:cNvPicPr>
          <p:nvPr/>
        </p:nvPicPr>
        <p:blipFill>
          <a:blip r:embed="rId3" cstate="print"/>
          <a:stretch>
            <a:fillRect/>
          </a:stretch>
        </p:blipFill>
        <p:spPr bwMode="auto">
          <a:xfrm>
            <a:off x="1225824" y="2859811"/>
            <a:ext cx="2144334" cy="2144334"/>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8" name="Picture 4" descr="C:\Users\Milos\code\projects\render2010\paper\fig\system\global.png"/>
          <p:cNvPicPr>
            <a:picLocks noChangeAspect="1" noChangeArrowheads="1"/>
          </p:cNvPicPr>
          <p:nvPr/>
        </p:nvPicPr>
        <p:blipFill>
          <a:blip r:embed="rId4" cstate="print"/>
          <a:stretch>
            <a:fillRect/>
          </a:stretch>
        </p:blipFill>
        <p:spPr bwMode="auto">
          <a:xfrm>
            <a:off x="3744920" y="1989664"/>
            <a:ext cx="1970080" cy="1970079"/>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9" name="Picture 5" descr="C:\Users\Milos\code\projects\render2010\paper\fig\system\local.png"/>
          <p:cNvPicPr>
            <a:picLocks noChangeAspect="1" noChangeArrowheads="1"/>
          </p:cNvPicPr>
          <p:nvPr/>
        </p:nvPicPr>
        <p:blipFill>
          <a:blip r:embed="rId5" cstate="print"/>
          <a:stretch>
            <a:fillRect/>
          </a:stretch>
        </p:blipFill>
        <p:spPr bwMode="auto">
          <a:xfrm>
            <a:off x="3744920" y="4072319"/>
            <a:ext cx="1955945" cy="1955945"/>
          </a:xfrm>
          <a:prstGeom prst="rect">
            <a:avLst/>
          </a:prstGeom>
          <a:noFill/>
          <a:ln w="9525">
            <a:solidFill>
              <a:schemeClr val="tx1"/>
            </a:solidFill>
          </a:ln>
          <a:effectLst>
            <a:outerShdw blurRad="241300" sx="104000" sy="104000" algn="ctr" rotWithShape="0">
              <a:schemeClr val="bg1">
                <a:alpha val="40000"/>
              </a:schemeClr>
            </a:outerShdw>
          </a:effectLst>
        </p:spPr>
      </p:pic>
      <p:cxnSp>
        <p:nvCxnSpPr>
          <p:cNvPr id="10" name="Straight Arrow Connector 9"/>
          <p:cNvCxnSpPr>
            <a:stCxn id="7" idx="3"/>
            <a:endCxn id="8" idx="1"/>
          </p:cNvCxnSpPr>
          <p:nvPr/>
        </p:nvCxnSpPr>
        <p:spPr bwMode="auto">
          <a:xfrm flipV="1">
            <a:off x="3370158" y="2974704"/>
            <a:ext cx="374762" cy="9572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1" name="Straight Arrow Connector 10"/>
          <p:cNvCxnSpPr>
            <a:stCxn id="7" idx="3"/>
            <a:endCxn id="9" idx="1"/>
          </p:cNvCxnSpPr>
          <p:nvPr/>
        </p:nvCxnSpPr>
        <p:spPr bwMode="auto">
          <a:xfrm>
            <a:off x="3370158" y="3931978"/>
            <a:ext cx="374762" cy="111831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2" name="TextBox 11"/>
          <p:cNvSpPr txBox="1"/>
          <p:nvPr/>
        </p:nvSpPr>
        <p:spPr>
          <a:xfrm>
            <a:off x="1211961" y="5029215"/>
            <a:ext cx="2155402" cy="288703"/>
          </a:xfrm>
          <a:prstGeom prst="rect">
            <a:avLst/>
          </a:prstGeom>
          <a:noFill/>
        </p:spPr>
        <p:txBody>
          <a:bodyPr wrap="square" rtlCol="0" anchor="ctr" anchorCtr="1">
            <a:spAutoFit/>
          </a:bodyPr>
          <a:lstStyle/>
          <a:p>
            <a:r>
              <a:rPr lang="en-US" dirty="0" smtClean="0"/>
              <a:t>indirect illumination</a:t>
            </a:r>
            <a:endParaRPr lang="en-US" dirty="0"/>
          </a:p>
        </p:txBody>
      </p:sp>
      <p:sp>
        <p:nvSpPr>
          <p:cNvPr id="16" name="TextBox 15"/>
          <p:cNvSpPr txBox="1"/>
          <p:nvPr/>
        </p:nvSpPr>
        <p:spPr>
          <a:xfrm>
            <a:off x="3733800" y="4038600"/>
            <a:ext cx="1981200" cy="415498"/>
          </a:xfrm>
          <a:prstGeom prst="rect">
            <a:avLst/>
          </a:prstGeom>
          <a:noFill/>
        </p:spPr>
        <p:txBody>
          <a:bodyPr wrap="square" rtlCol="0">
            <a:spAutoFit/>
          </a:bodyPr>
          <a:lstStyle/>
          <a:p>
            <a:pPr algn="r"/>
            <a:r>
              <a:rPr lang="en-US" sz="21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Compensation</a:t>
            </a:r>
            <a:endParaRPr lang="en-US" sz="2100" dirty="0">
              <a:ln w="18415" cmpd="sng">
                <a:solidFill>
                  <a:srgbClr val="FFC000"/>
                </a:solidFill>
                <a:prstDash val="solid"/>
              </a:ln>
              <a:solidFill>
                <a:srgbClr val="FFC000"/>
              </a:solidFill>
              <a:effectLst>
                <a:outerShdw blurRad="63500" dir="3600000" algn="tl" rotWithShape="0">
                  <a:srgbClr val="000000">
                    <a:alpha val="70000"/>
                  </a:srgbClr>
                </a:outerShdw>
              </a:effectLst>
            </a:endParaRPr>
          </a:p>
        </p:txBody>
      </p:sp>
      <p:sp>
        <p:nvSpPr>
          <p:cNvPr id="17" name="TextBox 16"/>
          <p:cNvSpPr txBox="1"/>
          <p:nvPr/>
        </p:nvSpPr>
        <p:spPr>
          <a:xfrm>
            <a:off x="3733800" y="1981200"/>
            <a:ext cx="1981200" cy="415498"/>
          </a:xfrm>
          <a:prstGeom prst="rect">
            <a:avLst/>
          </a:prstGeom>
          <a:noFill/>
        </p:spPr>
        <p:txBody>
          <a:bodyPr wrap="square" rtlCol="0">
            <a:spAutoFit/>
          </a:bodyPr>
          <a:lstStyle/>
          <a:p>
            <a:pPr algn="r"/>
            <a:r>
              <a:rPr lang="en-US" sz="2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Clamping</a:t>
            </a:r>
            <a:endPar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ight Brace 18"/>
          <p:cNvSpPr/>
          <p:nvPr/>
        </p:nvSpPr>
        <p:spPr bwMode="auto">
          <a:xfrm>
            <a:off x="5867400" y="1981200"/>
            <a:ext cx="228600" cy="19812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ight Brace 19"/>
          <p:cNvSpPr/>
          <p:nvPr/>
        </p:nvSpPr>
        <p:spPr bwMode="auto">
          <a:xfrm>
            <a:off x="5867400" y="4038600"/>
            <a:ext cx="228600" cy="19812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6429139" y="2228850"/>
            <a:ext cx="1691489" cy="1523494"/>
          </a:xfrm>
          <a:prstGeom prst="rect">
            <a:avLst/>
          </a:prstGeom>
          <a:noFill/>
        </p:spPr>
        <p:txBody>
          <a:bodyPr wrap="none" rtlCol="0">
            <a:spAutoFit/>
          </a:bodyPr>
          <a:lstStyle/>
          <a:p>
            <a:r>
              <a:rPr lang="en-US" sz="3100" dirty="0" smtClean="0"/>
              <a:t>Instant</a:t>
            </a:r>
            <a:br>
              <a:rPr lang="en-US" sz="3100" dirty="0" smtClean="0"/>
            </a:br>
            <a:r>
              <a:rPr lang="en-US" sz="3100" dirty="0" err="1" smtClean="0"/>
              <a:t>radiosity</a:t>
            </a:r>
            <a:r>
              <a:rPr lang="en-US" sz="3100" dirty="0" smtClean="0"/>
              <a:t> </a:t>
            </a:r>
            <a:br>
              <a:rPr lang="en-US" sz="3100" dirty="0" smtClean="0"/>
            </a:br>
            <a:r>
              <a:rPr lang="en-US" sz="3100" dirty="0" smtClean="0"/>
              <a:t>(VPLs)</a:t>
            </a:r>
            <a:endParaRPr lang="en-US" sz="3100" dirty="0"/>
          </a:p>
        </p:txBody>
      </p:sp>
      <p:sp>
        <p:nvSpPr>
          <p:cNvPr id="22" name="TextBox 21"/>
          <p:cNvSpPr txBox="1"/>
          <p:nvPr/>
        </p:nvSpPr>
        <p:spPr>
          <a:xfrm>
            <a:off x="6400800" y="4533900"/>
            <a:ext cx="1338828" cy="1046440"/>
          </a:xfrm>
          <a:prstGeom prst="rect">
            <a:avLst/>
          </a:prstGeom>
          <a:noFill/>
        </p:spPr>
        <p:txBody>
          <a:bodyPr wrap="none" rtlCol="0">
            <a:spAutoFit/>
          </a:bodyPr>
          <a:lstStyle/>
          <a:p>
            <a:r>
              <a:rPr lang="en-US" sz="3100" dirty="0" smtClean="0">
                <a:solidFill>
                  <a:srgbClr val="FFC000"/>
                </a:solidFill>
              </a:rPr>
              <a:t>Path </a:t>
            </a:r>
            <a:br>
              <a:rPr lang="en-US" sz="3100" dirty="0" smtClean="0">
                <a:solidFill>
                  <a:srgbClr val="FFC000"/>
                </a:solidFill>
              </a:rPr>
            </a:br>
            <a:r>
              <a:rPr lang="en-US" sz="3100" dirty="0" smtClean="0">
                <a:solidFill>
                  <a:srgbClr val="FFC000"/>
                </a:solidFill>
              </a:rPr>
              <a:t>tracing</a:t>
            </a:r>
            <a:endParaRPr lang="en-US" sz="3100" dirty="0">
              <a:solidFill>
                <a:srgbClr val="FFC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9" grpId="0" animBg="1"/>
      <p:bldP spid="20" grpId="0" animBg="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86800" cy="5715000"/>
          </a:xfrm>
        </p:spPr>
        <p:txBody>
          <a:bodyPr/>
          <a:lstStyle/>
          <a:p>
            <a:r>
              <a:rPr lang="en-US" dirty="0" smtClean="0"/>
              <a:t>Specific fast solution for each component</a:t>
            </a:r>
          </a:p>
        </p:txBody>
      </p:sp>
      <p:sp>
        <p:nvSpPr>
          <p:cNvPr id="3" name="Title 2"/>
          <p:cNvSpPr>
            <a:spLocks noGrp="1"/>
          </p:cNvSpPr>
          <p:nvPr>
            <p:ph type="title"/>
          </p:nvPr>
        </p:nvSpPr>
        <p:spPr/>
        <p:txBody>
          <a:bodyPr/>
          <a:lstStyle/>
          <a:p>
            <a:r>
              <a:rPr lang="en-US" dirty="0" smtClean="0"/>
              <a:t>Our approach</a:t>
            </a:r>
            <a:endParaRPr lang="en-US" dirty="0"/>
          </a:p>
        </p:txBody>
      </p:sp>
      <p:sp>
        <p:nvSpPr>
          <p:cNvPr id="5" name="Slide Number Placeholder 4"/>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9</a:t>
            </a:fld>
            <a:endParaRPr lang="en-US" dirty="0">
              <a:solidFill>
                <a:srgbClr val="FFFFFF"/>
              </a:solidFill>
            </a:endParaRPr>
          </a:p>
        </p:txBody>
      </p:sp>
      <p:pic>
        <p:nvPicPr>
          <p:cNvPr id="7" name="Picture 3" descr="C:\Users\Milos\code\projects\render2010\paper\fig\system\full.png"/>
          <p:cNvPicPr>
            <a:picLocks noChangeAspect="1" noChangeArrowheads="1"/>
          </p:cNvPicPr>
          <p:nvPr/>
        </p:nvPicPr>
        <p:blipFill>
          <a:blip r:embed="rId3" cstate="print"/>
          <a:stretch>
            <a:fillRect/>
          </a:stretch>
        </p:blipFill>
        <p:spPr bwMode="auto">
          <a:xfrm>
            <a:off x="1225824" y="2859811"/>
            <a:ext cx="2144334" cy="2144334"/>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8" name="Picture 4" descr="C:\Users\Milos\code\projects\render2010\paper\fig\system\global.png"/>
          <p:cNvPicPr>
            <a:picLocks noChangeAspect="1" noChangeArrowheads="1"/>
          </p:cNvPicPr>
          <p:nvPr/>
        </p:nvPicPr>
        <p:blipFill>
          <a:blip r:embed="rId4" cstate="print"/>
          <a:stretch>
            <a:fillRect/>
          </a:stretch>
        </p:blipFill>
        <p:spPr bwMode="auto">
          <a:xfrm>
            <a:off x="3744920" y="1989664"/>
            <a:ext cx="1970080" cy="1970079"/>
          </a:xfrm>
          <a:prstGeom prst="rect">
            <a:avLst/>
          </a:prstGeom>
          <a:noFill/>
          <a:ln w="9525">
            <a:solidFill>
              <a:schemeClr val="tx1"/>
            </a:solidFill>
          </a:ln>
          <a:effectLst>
            <a:outerShdw blurRad="241300" sx="104000" sy="104000" algn="ctr" rotWithShape="0">
              <a:schemeClr val="bg1">
                <a:alpha val="40000"/>
              </a:schemeClr>
            </a:outerShdw>
          </a:effectLst>
        </p:spPr>
      </p:pic>
      <p:pic>
        <p:nvPicPr>
          <p:cNvPr id="9" name="Picture 5" descr="C:\Users\Milos\code\projects\render2010\paper\fig\system\local.png"/>
          <p:cNvPicPr>
            <a:picLocks noChangeAspect="1" noChangeArrowheads="1"/>
          </p:cNvPicPr>
          <p:nvPr/>
        </p:nvPicPr>
        <p:blipFill>
          <a:blip r:embed="rId5" cstate="print"/>
          <a:stretch>
            <a:fillRect/>
          </a:stretch>
        </p:blipFill>
        <p:spPr bwMode="auto">
          <a:xfrm>
            <a:off x="3744920" y="4072319"/>
            <a:ext cx="1955945" cy="1955945"/>
          </a:xfrm>
          <a:prstGeom prst="rect">
            <a:avLst/>
          </a:prstGeom>
          <a:noFill/>
          <a:ln w="9525">
            <a:solidFill>
              <a:schemeClr val="tx1"/>
            </a:solidFill>
          </a:ln>
          <a:effectLst>
            <a:outerShdw blurRad="241300" sx="104000" sy="104000" algn="ctr" rotWithShape="0">
              <a:schemeClr val="bg1">
                <a:alpha val="40000"/>
              </a:schemeClr>
            </a:outerShdw>
          </a:effectLst>
        </p:spPr>
      </p:pic>
      <p:cxnSp>
        <p:nvCxnSpPr>
          <p:cNvPr id="10" name="Straight Arrow Connector 9"/>
          <p:cNvCxnSpPr>
            <a:stCxn id="7" idx="3"/>
            <a:endCxn id="8" idx="1"/>
          </p:cNvCxnSpPr>
          <p:nvPr/>
        </p:nvCxnSpPr>
        <p:spPr bwMode="auto">
          <a:xfrm flipV="1">
            <a:off x="3370158" y="2974704"/>
            <a:ext cx="374762" cy="95727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1" name="Straight Arrow Connector 10"/>
          <p:cNvCxnSpPr>
            <a:stCxn id="7" idx="3"/>
            <a:endCxn id="9" idx="1"/>
          </p:cNvCxnSpPr>
          <p:nvPr/>
        </p:nvCxnSpPr>
        <p:spPr bwMode="auto">
          <a:xfrm>
            <a:off x="3370158" y="3931978"/>
            <a:ext cx="374762" cy="111831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2" name="TextBox 11"/>
          <p:cNvSpPr txBox="1"/>
          <p:nvPr/>
        </p:nvSpPr>
        <p:spPr>
          <a:xfrm>
            <a:off x="1211961" y="5029215"/>
            <a:ext cx="2155402" cy="288703"/>
          </a:xfrm>
          <a:prstGeom prst="rect">
            <a:avLst/>
          </a:prstGeom>
          <a:noFill/>
        </p:spPr>
        <p:txBody>
          <a:bodyPr wrap="square" rtlCol="0" anchor="ctr" anchorCtr="1">
            <a:spAutoFit/>
          </a:bodyPr>
          <a:lstStyle/>
          <a:p>
            <a:r>
              <a:rPr lang="en-US" dirty="0" smtClean="0"/>
              <a:t>indirect illumination</a:t>
            </a:r>
            <a:endParaRPr lang="en-US" dirty="0"/>
          </a:p>
        </p:txBody>
      </p:sp>
      <p:sp>
        <p:nvSpPr>
          <p:cNvPr id="16" name="TextBox 15"/>
          <p:cNvSpPr txBox="1"/>
          <p:nvPr/>
        </p:nvSpPr>
        <p:spPr>
          <a:xfrm>
            <a:off x="3733800" y="4038600"/>
            <a:ext cx="1981200" cy="415498"/>
          </a:xfrm>
          <a:prstGeom prst="rect">
            <a:avLst/>
          </a:prstGeom>
          <a:noFill/>
        </p:spPr>
        <p:txBody>
          <a:bodyPr wrap="square" rtlCol="0">
            <a:spAutoFit/>
          </a:bodyPr>
          <a:lstStyle/>
          <a:p>
            <a:pPr algn="r"/>
            <a:r>
              <a:rPr lang="en-US" sz="2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Compensation</a:t>
            </a:r>
            <a:endPar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TextBox 16"/>
          <p:cNvSpPr txBox="1"/>
          <p:nvPr/>
        </p:nvSpPr>
        <p:spPr>
          <a:xfrm>
            <a:off x="3733800" y="1981200"/>
            <a:ext cx="1981200" cy="415498"/>
          </a:xfrm>
          <a:prstGeom prst="rect">
            <a:avLst/>
          </a:prstGeom>
          <a:noFill/>
        </p:spPr>
        <p:txBody>
          <a:bodyPr wrap="square" rtlCol="0">
            <a:spAutoFit/>
          </a:bodyPr>
          <a:lstStyle/>
          <a:p>
            <a:pPr algn="r"/>
            <a:r>
              <a:rPr lang="en-US" sz="2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Clamping</a:t>
            </a:r>
            <a:endPar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ight Brace 18"/>
          <p:cNvSpPr/>
          <p:nvPr/>
        </p:nvSpPr>
        <p:spPr bwMode="auto">
          <a:xfrm>
            <a:off x="5867400" y="1981200"/>
            <a:ext cx="228600" cy="19812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Right Brace 19"/>
          <p:cNvSpPr/>
          <p:nvPr/>
        </p:nvSpPr>
        <p:spPr bwMode="auto">
          <a:xfrm>
            <a:off x="5867400" y="4038600"/>
            <a:ext cx="228600" cy="19812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TextBox 24"/>
          <p:cNvSpPr txBox="1"/>
          <p:nvPr/>
        </p:nvSpPr>
        <p:spPr>
          <a:xfrm>
            <a:off x="6364702" y="1981200"/>
            <a:ext cx="2550698" cy="1523494"/>
          </a:xfrm>
          <a:prstGeom prst="rect">
            <a:avLst/>
          </a:prstGeom>
          <a:noFill/>
        </p:spPr>
        <p:txBody>
          <a:bodyPr wrap="none" rtlCol="0">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Global </a:t>
            </a:r>
            <a:b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component</a:t>
            </a:r>
          </a:p>
          <a:p>
            <a:r>
              <a:rPr lang="en-US" sz="3100" dirty="0" smtClean="0">
                <a:solidFill>
                  <a:srgbClr val="FF9900"/>
                </a:solidFill>
              </a:rPr>
              <a:t>Visibility </a:t>
            </a:r>
            <a:r>
              <a:rPr lang="en-US" sz="3100" dirty="0" err="1" smtClean="0">
                <a:solidFill>
                  <a:srgbClr val="FF9900"/>
                </a:solidFill>
              </a:rPr>
              <a:t>clust</a:t>
            </a:r>
            <a:r>
              <a:rPr lang="en-US" sz="3100" dirty="0" smtClean="0">
                <a:solidFill>
                  <a:srgbClr val="FF9900"/>
                </a:solidFill>
              </a:rPr>
              <a:t>.</a:t>
            </a:r>
            <a:endParaRPr lang="en-US" sz="3100" dirty="0">
              <a:solidFill>
                <a:srgbClr val="FF9900"/>
              </a:solidFill>
            </a:endParaRPr>
          </a:p>
        </p:txBody>
      </p:sp>
      <p:sp>
        <p:nvSpPr>
          <p:cNvPr id="26" name="TextBox 25"/>
          <p:cNvSpPr txBox="1"/>
          <p:nvPr/>
        </p:nvSpPr>
        <p:spPr>
          <a:xfrm>
            <a:off x="6336363" y="4282966"/>
            <a:ext cx="2077813" cy="1523494"/>
          </a:xfrm>
          <a:prstGeom prst="rect">
            <a:avLst/>
          </a:prstGeom>
          <a:noFill/>
        </p:spPr>
        <p:txBody>
          <a:bodyPr wrap="none" rtlCol="0">
            <a:spAutoFit/>
          </a:bodyPr>
          <a:lstStyle/>
          <a:p>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Local </a:t>
            </a:r>
            <a:b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component</a:t>
            </a:r>
          </a:p>
          <a:p>
            <a:r>
              <a:rPr lang="en-US" sz="3100" dirty="0" smtClean="0">
                <a:solidFill>
                  <a:srgbClr val="FF9900"/>
                </a:solidFill>
              </a:rPr>
              <a:t>Local VPLs</a:t>
            </a:r>
            <a:endParaRPr lang="en-US" sz="3100" dirty="0">
              <a:solidFill>
                <a:srgbClr val="FF99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fade">
                                      <p:cBhvr>
                                        <p:cTn id="28" dur="500"/>
                                        <p:tgtEl>
                                          <p:spTgt spid="2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fade">
                                      <p:cBhvr>
                                        <p:cTn id="3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10888</TotalTime>
  <Words>3870</Words>
  <Application>Microsoft Office PowerPoint</Application>
  <PresentationFormat>On-screen Show (4:3)</PresentationFormat>
  <Paragraphs>559</Paragraphs>
  <Slides>43</Slides>
  <Notes>43</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Default Design</vt:lpstr>
      <vt:lpstr>Combining Global and Local Virtual Lights for Detailed Glossy Illumination</vt:lpstr>
      <vt:lpstr>Goal: Glossy inter-reflections</vt:lpstr>
      <vt:lpstr>Our new approach</vt:lpstr>
      <vt:lpstr>Previous work</vt:lpstr>
      <vt:lpstr>Previous work – VPL rendering</vt:lpstr>
      <vt:lpstr>Previous work – VPL energy loss</vt:lpstr>
      <vt:lpstr>Previous work – VSLs</vt:lpstr>
      <vt:lpstr>Previous work – Compensation</vt:lpstr>
      <vt:lpstr>Our approach</vt:lpstr>
      <vt:lpstr>Outline</vt:lpstr>
      <vt:lpstr>Solving the global component</vt:lpstr>
      <vt:lpstr>Global (clamped) component</vt:lpstr>
      <vt:lpstr>Review of MRCS</vt:lpstr>
      <vt:lpstr>Review of MRCS</vt:lpstr>
      <vt:lpstr>Review of MRCS</vt:lpstr>
      <vt:lpstr>Visibility Clustering – Motivation</vt:lpstr>
      <vt:lpstr>Global solution overview</vt:lpstr>
      <vt:lpstr>Visibility clustering</vt:lpstr>
      <vt:lpstr>Visibility clustering result</vt:lpstr>
      <vt:lpstr>Solving the local component</vt:lpstr>
      <vt:lpstr>Local (compensating) component</vt:lpstr>
      <vt:lpstr>Review of compensation</vt:lpstr>
      <vt:lpstr>Local lights – idea</vt:lpstr>
      <vt:lpstr>Local lights – technical solution</vt:lpstr>
      <vt:lpstr>Local lights – technical solution</vt:lpstr>
      <vt:lpstr>The complete local solution</vt:lpstr>
      <vt:lpstr>The complete local solution</vt:lpstr>
      <vt:lpstr>CPU/GPU cooperation</vt:lpstr>
      <vt:lpstr>Results</vt:lpstr>
      <vt:lpstr>Tableau</vt:lpstr>
      <vt:lpstr>Tableau</vt:lpstr>
      <vt:lpstr>Disney Concert Hall</vt:lpstr>
      <vt:lpstr>Disney Concert Hall</vt:lpstr>
      <vt:lpstr>Kitchen #1</vt:lpstr>
      <vt:lpstr>Kitchen #1</vt:lpstr>
      <vt:lpstr>Kitchen #1</vt:lpstr>
      <vt:lpstr>Kitchen #2</vt:lpstr>
      <vt:lpstr>Kitchen #2</vt:lpstr>
      <vt:lpstr>Kitchen #2 – limitations</vt:lpstr>
      <vt:lpstr>Conclusions &amp; Future Work</vt:lpstr>
      <vt:lpstr>Acknowledgements</vt:lpstr>
      <vt:lpstr>Thank you</vt:lpstr>
      <vt:lpstr>Kitchen #2 – PPM and SPPM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Spherical Lights for Many-Light Rendering of Glossy Scenes</dc:title>
  <dc:creator>milos</dc:creator>
  <cp:lastModifiedBy>Tomas</cp:lastModifiedBy>
  <cp:revision>983</cp:revision>
  <dcterms:created xsi:type="dcterms:W3CDTF">2006-08-16T00:00:00Z</dcterms:created>
  <dcterms:modified xsi:type="dcterms:W3CDTF">2010-12-16T05:01:11Z</dcterms:modified>
</cp:coreProperties>
</file>