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Default Extension="emf" ContentType="image/x-emf"/>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20" r:id="rId2"/>
    <p:sldMasterId id="2147483729" r:id="rId3"/>
  </p:sldMasterIdLst>
  <p:notesMasterIdLst>
    <p:notesMasterId r:id="rId23"/>
  </p:notesMasterIdLst>
  <p:sldIdLst>
    <p:sldId id="275" r:id="rId4"/>
    <p:sldId id="410" r:id="rId5"/>
    <p:sldId id="411" r:id="rId6"/>
    <p:sldId id="416" r:id="rId7"/>
    <p:sldId id="417" r:id="rId8"/>
    <p:sldId id="418" r:id="rId9"/>
    <p:sldId id="435" r:id="rId10"/>
    <p:sldId id="419" r:id="rId11"/>
    <p:sldId id="426" r:id="rId12"/>
    <p:sldId id="420" r:id="rId13"/>
    <p:sldId id="427" r:id="rId14"/>
    <p:sldId id="421" r:id="rId15"/>
    <p:sldId id="428" r:id="rId16"/>
    <p:sldId id="430" r:id="rId17"/>
    <p:sldId id="431" r:id="rId18"/>
    <p:sldId id="434" r:id="rId19"/>
    <p:sldId id="433" r:id="rId20"/>
    <p:sldId id="436" r:id="rId21"/>
    <p:sldId id="409" r:id="rId22"/>
  </p:sldIdLst>
  <p:sldSz cx="9144000" cy="6858000" type="screen4x3"/>
  <p:notesSz cx="6858000" cy="9144000"/>
  <p:defaultTextStyle>
    <a:defPPr>
      <a:defRPr lang="bg-BG"/>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71F"/>
    <a:srgbClr val="443347"/>
    <a:srgbClr val="46304A"/>
    <a:srgbClr val="264026"/>
    <a:srgbClr val="6B572F"/>
    <a:srgbClr val="8E793E"/>
    <a:srgbClr val="2A3C2A"/>
    <a:srgbClr val="1A4C1A"/>
    <a:srgbClr val="264978"/>
    <a:srgbClr val="4B28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25" autoAdjust="0"/>
    <p:restoredTop sz="87500" autoAdjust="0"/>
  </p:normalViewPr>
  <p:slideViewPr>
    <p:cSldViewPr>
      <p:cViewPr>
        <p:scale>
          <a:sx n="60" d="100"/>
          <a:sy n="60" d="100"/>
        </p:scale>
        <p:origin x="-7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CB382B6-8BD2-467F-AA53-B4D405CC8896}" type="datetimeFigureOut">
              <a:rPr lang="bg-BG"/>
              <a:pPr>
                <a:defRPr/>
              </a:pPr>
              <a:t>31.1.2011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bg-BG"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bg-BG"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FADDBDE-B1B7-4D15-9AE0-51FFA4A85B27}" type="slidenum">
              <a:rPr lang="bg-BG"/>
              <a:pPr>
                <a:defRPr/>
              </a:pPr>
              <a:t>‹#›</a:t>
            </a:fld>
            <a:endParaRPr lang="bg-BG"/>
          </a:p>
        </p:txBody>
      </p:sp>
    </p:spTree>
    <p:extLst>
      <p:ext uri="{BB962C8B-B14F-4D97-AF65-F5344CB8AC3E}">
        <p14:creationId xmlns:p14="http://schemas.microsoft.com/office/powerpoint/2010/main" xmlns="" val="19070629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buFont typeface="Arial" charset="0"/>
              <a:buNone/>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a:t>
            </a:fld>
            <a:endParaRPr lang="bg-B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a:t>
            </a:r>
            <a:r>
              <a:rPr lang="en-US" baseline="0" dirty="0" smtClean="0"/>
              <a:t> have look at another way to write </a:t>
            </a:r>
            <a:r>
              <a:rPr lang="en-US" baseline="0" dirty="0" err="1" smtClean="0"/>
              <a:t>shaders</a:t>
            </a:r>
            <a:r>
              <a:rPr lang="en-US" baseline="0" dirty="0" smtClean="0"/>
              <a:t>, the tail recursion.</a:t>
            </a:r>
          </a:p>
          <a:p>
            <a:r>
              <a:rPr lang="en-US" baseline="0" dirty="0" smtClean="0"/>
              <a:t>Here the </a:t>
            </a:r>
            <a:r>
              <a:rPr lang="en-US" baseline="0" dirty="0" err="1" smtClean="0"/>
              <a:t>shader</a:t>
            </a:r>
            <a:r>
              <a:rPr lang="en-US" baseline="0" dirty="0" smtClean="0"/>
              <a:t> finishes all its shading.</a:t>
            </a:r>
          </a:p>
          <a:p>
            <a:r>
              <a:rPr lang="en-US" baseline="0" dirty="0" smtClean="0"/>
              <a:t>And as the last operation is fires off rays with all the required information attached.</a:t>
            </a:r>
          </a:p>
          <a:p>
            <a:r>
              <a:rPr lang="en-US" baseline="0" dirty="0" smtClean="0"/>
              <a:t>So as soon as rays are sent to the unit, the shading hardware is free to process other </a:t>
            </a:r>
            <a:r>
              <a:rPr lang="en-US" baseline="0" dirty="0" err="1" smtClean="0"/>
              <a:t>shaders</a:t>
            </a:r>
            <a:r>
              <a:rPr lang="en-US" baseline="0" dirty="0" smtClean="0"/>
              <a:t>.</a:t>
            </a:r>
          </a:p>
          <a:p>
            <a:r>
              <a:rPr lang="en-US" baseline="0" dirty="0" smtClean="0"/>
              <a:t>And once the rays are finished, they start new </a:t>
            </a:r>
            <a:r>
              <a:rPr lang="en-US" baseline="0" dirty="0" err="1" smtClean="0"/>
              <a:t>shaders</a:t>
            </a:r>
            <a:r>
              <a:rPr lang="en-US" baseline="0" dirty="0" smtClean="0"/>
              <a:t> that will process their new </a:t>
            </a:r>
            <a:r>
              <a:rPr lang="en-US" baseline="0" dirty="0" err="1" smtClean="0"/>
              <a:t>hitpoints</a:t>
            </a:r>
            <a:r>
              <a:rPr lang="en-US" baseline="0" dirty="0" smtClean="0"/>
              <a:t>.</a:t>
            </a:r>
          </a:p>
          <a:p>
            <a:endParaRPr lang="en-US" baseline="0" dirty="0" smtClean="0"/>
          </a:p>
          <a:p>
            <a:r>
              <a:rPr lang="en-US" baseline="0" dirty="0" smtClean="0"/>
              <a:t>The one big advantage we have is, that the unit effectively ignores latency. Nothing waits for particular ray result, so as long as there is some shading work to be done, the shading cores will be fully utilized.</a:t>
            </a:r>
          </a:p>
          <a:p>
            <a:r>
              <a:rPr lang="en-US" baseline="0" dirty="0" smtClean="0"/>
              <a:t>The downside is, that the tail recursion has somewhat lower capabilities. Any adaptive sampling is pretty hard to do, and even something as simple as false color shading cannot be done in just one pass.</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10</a:t>
            </a:fld>
            <a:endParaRPr lang="bg-B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for most of the applications we are interested in it is sufficient,</a:t>
            </a:r>
            <a:r>
              <a:rPr lang="en-US" baseline="0" dirty="0" smtClean="0"/>
              <a:t> so lets have a look at the results.</a:t>
            </a:r>
          </a:p>
          <a:p>
            <a:r>
              <a:rPr lang="en-US" baseline="0" dirty="0" smtClean="0"/>
              <a:t>We can see that just by using the tail recursion, we actually increased the throughput, lowered bandwidth and increase the L1 hit rate. All of these are connected and caused by the different and more coherent order the rays come in when compared to continuation </a:t>
            </a:r>
            <a:r>
              <a:rPr lang="en-US" baseline="0" dirty="0" err="1" smtClean="0"/>
              <a:t>shaders</a:t>
            </a:r>
            <a:r>
              <a:rPr lang="en-US" baseline="0" dirty="0" smtClean="0"/>
              <a:t>.</a:t>
            </a:r>
          </a:p>
          <a:p>
            <a:r>
              <a:rPr lang="en-US" baseline="0" dirty="0" smtClean="0"/>
              <a:t>We can also see that the L2 cache hit rate dropped a bit, but as long as L1 is grows we don’t really mind.</a:t>
            </a:r>
          </a:p>
          <a:p>
            <a:endParaRPr lang="en-US" baseline="0" dirty="0" smtClean="0"/>
          </a:p>
          <a:p>
            <a:r>
              <a:rPr lang="en-US" baseline="0" dirty="0" smtClean="0"/>
              <a:t>And last but not least, the latency actually dropped. So not only can we essentially ignore it, it is actually lower.</a:t>
            </a:r>
          </a:p>
          <a:p>
            <a:endParaRPr lang="en-US" baseline="0" dirty="0" smtClean="0"/>
          </a:p>
          <a:p>
            <a:r>
              <a:rPr lang="en-US" baseline="0" dirty="0" smtClean="0"/>
              <a:t>But, we thought that the L1 hit rate could still be improved upon. </a:t>
            </a:r>
          </a:p>
          <a:p>
            <a:r>
              <a:rPr lang="en-US" baseline="0" dirty="0" smtClean="0"/>
              <a:t>And given a fixed size cache, the process does not really scale with the size of the scene all that well.</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11</a:t>
            </a:fld>
            <a:endParaRPr lang="bg-B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address a similar issue on GPU ray tracer, </a:t>
            </a:r>
            <a:r>
              <a:rPr lang="en-US" dirty="0" err="1" smtClean="0"/>
              <a:t>Aila</a:t>
            </a:r>
            <a:r>
              <a:rPr lang="en-US" dirty="0" smtClean="0"/>
              <a:t> and </a:t>
            </a:r>
            <a:r>
              <a:rPr lang="en-US" dirty="0" err="1" smtClean="0"/>
              <a:t>Karras</a:t>
            </a:r>
            <a:r>
              <a:rPr lang="en-US" baseline="0" dirty="0" smtClean="0"/>
              <a:t> introduced the concept of </a:t>
            </a:r>
            <a:r>
              <a:rPr lang="en-US" baseline="0" dirty="0" err="1" smtClean="0"/>
              <a:t>treelets</a:t>
            </a:r>
            <a:r>
              <a:rPr lang="en-US" baseline="0" dirty="0" smtClean="0"/>
              <a:t>. They split the acceleration structure into chunks, </a:t>
            </a:r>
            <a:r>
              <a:rPr lang="en-US" baseline="0" dirty="0" err="1" smtClean="0"/>
              <a:t>treelets</a:t>
            </a:r>
            <a:r>
              <a:rPr lang="en-US" baseline="0" dirty="0" smtClean="0"/>
              <a:t>, that fit into the cache, and then traverse these </a:t>
            </a:r>
            <a:r>
              <a:rPr lang="en-US" baseline="0" dirty="0" err="1" smtClean="0"/>
              <a:t>treelets</a:t>
            </a:r>
            <a:r>
              <a:rPr lang="en-US" baseline="0" dirty="0" smtClean="0"/>
              <a:t> in a cache coherent way. </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12</a:t>
            </a:fld>
            <a:endParaRPr lang="bg-B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how would</a:t>
            </a:r>
            <a:r>
              <a:rPr lang="en-US" baseline="0" dirty="0" smtClean="0"/>
              <a:t> that work in our framework.</a:t>
            </a:r>
          </a:p>
          <a:p>
            <a:r>
              <a:rPr lang="en-US" baseline="0" dirty="0" smtClean="0"/>
              <a:t>The rays are stored in queues, one queue per </a:t>
            </a:r>
            <a:r>
              <a:rPr lang="en-US" baseline="0" dirty="0" err="1" smtClean="0"/>
              <a:t>treelet</a:t>
            </a:r>
            <a:r>
              <a:rPr lang="en-US" baseline="0" dirty="0" smtClean="0"/>
              <a:t>.</a:t>
            </a:r>
          </a:p>
          <a:p>
            <a:r>
              <a:rPr lang="en-US" baseline="0" dirty="0" smtClean="0"/>
              <a:t>We pick the largest </a:t>
            </a:r>
            <a:r>
              <a:rPr lang="en-US" baseline="0" dirty="0" err="1" smtClean="0"/>
              <a:t>treelet</a:t>
            </a:r>
            <a:r>
              <a:rPr lang="en-US" baseline="0" dirty="0" smtClean="0"/>
              <a:t> (the one with most rays).</a:t>
            </a:r>
          </a:p>
          <a:p>
            <a:r>
              <a:rPr lang="en-US" baseline="0" dirty="0" smtClean="0"/>
              <a:t>We traverse each ray in the queue through the </a:t>
            </a:r>
            <a:r>
              <a:rPr lang="en-US" baseline="0" dirty="0" err="1" smtClean="0"/>
              <a:t>treelet</a:t>
            </a:r>
            <a:r>
              <a:rPr lang="en-US" baseline="0" dirty="0" smtClean="0"/>
              <a:t>. </a:t>
            </a:r>
          </a:p>
          <a:p>
            <a:r>
              <a:rPr lang="en-US" baseline="0" dirty="0" smtClean="0"/>
              <a:t>When ray reaches the </a:t>
            </a:r>
            <a:r>
              <a:rPr lang="en-US" baseline="0" dirty="0" err="1" smtClean="0"/>
              <a:t>treelet</a:t>
            </a:r>
            <a:r>
              <a:rPr lang="en-US" baseline="0" dirty="0" smtClean="0"/>
              <a:t> boundary, it is stored in the queue corresponding to the </a:t>
            </a:r>
            <a:r>
              <a:rPr lang="en-US" baseline="0" dirty="0" err="1" smtClean="0"/>
              <a:t>treelet</a:t>
            </a:r>
            <a:r>
              <a:rPr lang="en-US" baseline="0" dirty="0" smtClean="0"/>
              <a:t> if wants to traverse next.</a:t>
            </a:r>
          </a:p>
          <a:p>
            <a:r>
              <a:rPr lang="en-US" baseline="0" dirty="0" smtClean="0"/>
              <a:t>Of course, we still intersect triangles when rays reach them, and once the ray is done its result is returned.</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13</a:t>
            </a:fld>
            <a:endParaRPr lang="bg-B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this requires many rays to be effective and increases latency, we present only the results when paired with the tail recursion.</a:t>
            </a:r>
          </a:p>
          <a:p>
            <a:endParaRPr lang="en-US" baseline="0" dirty="0" smtClean="0"/>
          </a:p>
          <a:p>
            <a:r>
              <a:rPr lang="en-US" baseline="0" dirty="0" smtClean="0"/>
              <a:t>The throughput went to 64 million rays per second, so we have over 20% increase over the initial idea. The bandwidth dropped further down, which is easily explained by the significantly higher hit rate of L1 cache. The L2 cache hit rate went further down, but given the overall results we don’t care all that much.</a:t>
            </a:r>
          </a:p>
          <a:p>
            <a:endParaRPr lang="en-US" baseline="0" dirty="0" smtClean="0"/>
          </a:p>
          <a:p>
            <a:r>
              <a:rPr lang="en-US" baseline="0" dirty="0" smtClean="0"/>
              <a:t>The most scary number here is the latency, which rocketed to almost 30 million cycles. But if we have reasonable amount of rays per pixel to keep the </a:t>
            </a:r>
            <a:r>
              <a:rPr lang="en-US" baseline="0" dirty="0" err="1" smtClean="0"/>
              <a:t>shaders</a:t>
            </a:r>
            <a:r>
              <a:rPr lang="en-US" baseline="0" dirty="0" smtClean="0"/>
              <a:t> busy, this is not an issue for tail recursion </a:t>
            </a:r>
            <a:r>
              <a:rPr lang="en-US" baseline="0" dirty="0" err="1" smtClean="0"/>
              <a:t>shaders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14</a:t>
            </a:fld>
            <a:endParaRPr lang="bg-B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to give overview</a:t>
            </a:r>
            <a:r>
              <a:rPr lang="en-US" baseline="0" dirty="0" smtClean="0"/>
              <a:t> of the results, we showed the continuation </a:t>
            </a:r>
            <a:r>
              <a:rPr lang="en-US" baseline="0" dirty="0" err="1" smtClean="0"/>
              <a:t>shaders</a:t>
            </a:r>
            <a:r>
              <a:rPr lang="en-US" baseline="0" dirty="0" smtClean="0"/>
              <a:t>, which give reasonable throughput, but have low cache hit rates and latency that is simply not acceptable for this kind of shading.</a:t>
            </a:r>
          </a:p>
          <a:p>
            <a:r>
              <a:rPr lang="en-US" baseline="0" dirty="0" smtClean="0"/>
              <a:t>Next we showed tail recursion, that can ignore latency, but while it improved some on the memory hit rates, we showed that we can do significantly better by combining the approach with </a:t>
            </a:r>
            <a:r>
              <a:rPr lang="en-US" baseline="0" dirty="0" err="1" smtClean="0"/>
              <a:t>treelets</a:t>
            </a:r>
            <a:r>
              <a:rPr lang="en-US" baseline="0" dirty="0" smtClean="0"/>
              <a:t>.</a:t>
            </a:r>
          </a:p>
          <a:p>
            <a:r>
              <a:rPr lang="en-US" baseline="0" dirty="0" smtClean="0"/>
              <a:t>This combination gives us the best throughput, and even though it has really scary latency, it does not really mind it due to the usage of tail recursion.</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15</a:t>
            </a:fld>
            <a:endParaRPr lang="bg-B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we tested no</a:t>
            </a:r>
            <a:r>
              <a:rPr lang="en-US" baseline="0" dirty="0" smtClean="0"/>
              <a:t> only on the fairy forest, but on two more scenes.</a:t>
            </a:r>
          </a:p>
          <a:p>
            <a:r>
              <a:rPr lang="en-US" baseline="0" dirty="0" smtClean="0"/>
              <a:t>As you can see, the other two scenes perform actually better than the fairy forest, with throughput around 100 million rays per second, higher hit rates, and lower </a:t>
            </a:r>
            <a:r>
              <a:rPr lang="en-US" baseline="0" dirty="0" err="1" smtClean="0"/>
              <a:t>bandwith</a:t>
            </a:r>
            <a:r>
              <a:rPr lang="en-US" baseline="0" dirty="0" smtClean="0"/>
              <a:t> and latencies</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16</a:t>
            </a:fld>
            <a:endParaRPr lang="bg-B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we introduced a dedicated ray tracing engine running at 2GHz, with</a:t>
            </a:r>
            <a:r>
              <a:rPr lang="en-US" baseline="0" dirty="0" smtClean="0"/>
              <a:t> throughput of 60-100 million rays per second and under 7GBps bandwidth.</a:t>
            </a:r>
          </a:p>
          <a:p>
            <a:endParaRPr lang="en-US" baseline="0" dirty="0" smtClean="0"/>
          </a:p>
          <a:p>
            <a:r>
              <a:rPr lang="en-US" baseline="0" dirty="0" smtClean="0"/>
              <a:t>From the tested configurations we deem the tail recursion with </a:t>
            </a:r>
            <a:r>
              <a:rPr lang="en-US" baseline="0" dirty="0" err="1" smtClean="0"/>
              <a:t>treelets</a:t>
            </a:r>
            <a:r>
              <a:rPr lang="en-US" baseline="0" dirty="0" smtClean="0"/>
              <a:t> to be the optimal one.</a:t>
            </a:r>
          </a:p>
          <a:p>
            <a:endParaRPr lang="en-US" baseline="0" dirty="0" smtClean="0"/>
          </a:p>
          <a:p>
            <a:r>
              <a:rPr lang="en-US" baseline="0" dirty="0" smtClean="0"/>
              <a:t>For the future work we would like to examine possibility of having not just one, but multiple RTE on a single chip. Giving each multiprocessor its own RTE would cost under 10% of the </a:t>
            </a:r>
            <a:r>
              <a:rPr lang="en-US" baseline="0" dirty="0" err="1" smtClean="0"/>
              <a:t>chipt</a:t>
            </a:r>
            <a:r>
              <a:rPr lang="en-US" baseline="0" dirty="0" smtClean="0"/>
              <a:t> area and provide us with 1.6 billion rays per second.</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17</a:t>
            </a:fld>
            <a:endParaRPr lang="bg-B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a:t>
            </a:r>
            <a:r>
              <a:rPr lang="en-US" baseline="0" dirty="0" smtClean="0"/>
              <a:t> would like to thank the following institutions for their support</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18</a:t>
            </a:fld>
            <a:endParaRPr lang="bg-B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thank you for </a:t>
            </a:r>
            <a:r>
              <a:rPr lang="en-US" smtClean="0"/>
              <a:t>your attention</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19</a:t>
            </a:fld>
            <a:endParaRPr lang="bg-B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 me start by pointing out why we should even want dedicated ray traversal engine.</a:t>
            </a:r>
          </a:p>
          <a:p>
            <a:r>
              <a:rPr lang="en-US" dirty="0" smtClean="0"/>
              <a:t>At the top we see NVIDIA’s </a:t>
            </a:r>
            <a:r>
              <a:rPr lang="en-US" dirty="0" err="1" smtClean="0"/>
              <a:t>Bugatti</a:t>
            </a:r>
            <a:r>
              <a:rPr lang="en-US" baseline="0" dirty="0" smtClean="0"/>
              <a:t> </a:t>
            </a:r>
            <a:r>
              <a:rPr lang="en-US" baseline="0" dirty="0" err="1" smtClean="0"/>
              <a:t>Veyron</a:t>
            </a:r>
            <a:r>
              <a:rPr lang="en-US" baseline="0" dirty="0" smtClean="0"/>
              <a:t> demo. Running in full HD at 30fps, but it needs 4 </a:t>
            </a:r>
            <a:r>
              <a:rPr lang="en-US" baseline="0" dirty="0" err="1" smtClean="0"/>
              <a:t>Quadros</a:t>
            </a:r>
            <a:r>
              <a:rPr lang="en-US" baseline="0" dirty="0" smtClean="0"/>
              <a:t>, or 8 G92 cores.</a:t>
            </a:r>
          </a:p>
          <a:p>
            <a:r>
              <a:rPr lang="en-US" baseline="0" dirty="0" smtClean="0"/>
              <a:t>Bellow that we see the game </a:t>
            </a:r>
            <a:r>
              <a:rPr lang="en-US" baseline="0" dirty="0" err="1" smtClean="0"/>
              <a:t>Crysis</a:t>
            </a:r>
            <a:r>
              <a:rPr lang="en-US" baseline="0" dirty="0" smtClean="0"/>
              <a:t>. Running on only single chip card, even though newer generation, it achieves at least the same FPS. And I would guess we can all agree that the overall impression from that image is better.</a:t>
            </a:r>
          </a:p>
          <a:p>
            <a:endParaRPr lang="en-US" baseline="0" dirty="0" smtClean="0"/>
          </a:p>
          <a:p>
            <a:r>
              <a:rPr lang="en-US" baseline="0" dirty="0" smtClean="0"/>
              <a:t>So, while both are running on the top notch GPUs, ray tracing is still missing some things. And I would like to talk about one of those.</a:t>
            </a:r>
          </a:p>
          <a:p>
            <a:endParaRPr lang="en-US" baseline="0" dirty="0" smtClean="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2</a:t>
            </a:fld>
            <a:endParaRPr lang="bg-B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lets look at the modern GPU, I picked the NVIDIA’s </a:t>
            </a:r>
            <a:r>
              <a:rPr lang="en-US" baseline="0" dirty="0" err="1" smtClean="0"/>
              <a:t>fermi</a:t>
            </a:r>
            <a:r>
              <a:rPr lang="en-US" baseline="0" dirty="0" smtClean="0"/>
              <a:t> for this.</a:t>
            </a:r>
          </a:p>
          <a:p>
            <a:r>
              <a:rPr lang="en-US" baseline="0" dirty="0" smtClean="0"/>
              <a:t>We can see that it consists of several copies of the same block, so lets zoom out on one of them.</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3</a:t>
            </a:fld>
            <a:endParaRPr lang="bg-B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a:t>
            </a:r>
            <a:r>
              <a:rPr lang="en-US" baseline="0" dirty="0" smtClean="0"/>
              <a:t> see several units.</a:t>
            </a:r>
          </a:p>
          <a:p>
            <a:r>
              <a:rPr lang="en-US" baseline="0" dirty="0" smtClean="0"/>
              <a:t>The polymorph engine takes care of tessellation and such.</a:t>
            </a:r>
          </a:p>
          <a:p>
            <a:r>
              <a:rPr lang="en-US" baseline="0" dirty="0" smtClean="0"/>
              <a:t>Then we have texturing units.</a:t>
            </a:r>
          </a:p>
          <a:p>
            <a:r>
              <a:rPr lang="en-US" baseline="0" dirty="0" smtClean="0"/>
              <a:t>General purpose cores that execute our </a:t>
            </a:r>
            <a:r>
              <a:rPr lang="en-US" baseline="0" dirty="0" err="1" smtClean="0"/>
              <a:t>shaders</a:t>
            </a:r>
            <a:r>
              <a:rPr lang="en-US" baseline="0" dirty="0" smtClean="0"/>
              <a:t>.</a:t>
            </a:r>
          </a:p>
          <a:p>
            <a:r>
              <a:rPr lang="en-US" baseline="0" dirty="0" smtClean="0"/>
              <a:t>And registers and instruction scheduler, that supply data and drive the </a:t>
            </a:r>
            <a:r>
              <a:rPr lang="en-US" baseline="0" dirty="0" err="1" smtClean="0"/>
              <a:t>shaders</a:t>
            </a:r>
            <a:r>
              <a:rPr lang="en-US" baseline="0" dirty="0" smtClean="0"/>
              <a:t>.</a:t>
            </a:r>
          </a:p>
          <a:p>
            <a:r>
              <a:rPr lang="en-US" baseline="0" dirty="0" smtClean="0"/>
              <a:t>So far, all of these are also useful for ray tracing.</a:t>
            </a:r>
          </a:p>
          <a:p>
            <a:r>
              <a:rPr lang="en-US" baseline="0" dirty="0" smtClean="0"/>
              <a:t>So what is left is the raster engine. </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4</a:t>
            </a:fld>
            <a:endParaRPr lang="bg-B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 does the raster engine do? For</a:t>
            </a:r>
            <a:r>
              <a:rPr lang="en-US" baseline="0" dirty="0" smtClean="0"/>
              <a:t> a given triangle and view, it creates triangle fragments for each pixel that it covers.</a:t>
            </a:r>
          </a:p>
          <a:p>
            <a:r>
              <a:rPr lang="en-US" baseline="0" dirty="0" smtClean="0"/>
              <a:t>We might as well call it fragment generator.</a:t>
            </a:r>
          </a:p>
          <a:p>
            <a:r>
              <a:rPr lang="en-US" baseline="0" dirty="0" smtClean="0"/>
              <a:t>And one we get rid of the “raster” in the units name, we </a:t>
            </a:r>
            <a:r>
              <a:rPr lang="en-US" baseline="0" dirty="0" err="1" smtClean="0"/>
              <a:t>realise</a:t>
            </a:r>
            <a:r>
              <a:rPr lang="en-US" baseline="0" dirty="0" smtClean="0"/>
              <a:t> we can replace it with any unit that will give us fragments. And fragment is nothing else than intersection point between a ray going through a pixel and triangle.</a:t>
            </a:r>
          </a:p>
          <a:p>
            <a:endParaRPr lang="en-US" baseline="0" dirty="0" smtClean="0"/>
          </a:p>
          <a:p>
            <a:r>
              <a:rPr lang="en-US" baseline="0" dirty="0" smtClean="0"/>
              <a:t>So we could replace the raster engine with ray tracing engine. And this is what we tried and the rest of the talk will be about the possible options and results.</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5</a:t>
            </a:fld>
            <a:endParaRPr lang="bg-B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based our RTE on the DRPU by Sven </a:t>
            </a:r>
            <a:r>
              <a:rPr lang="en-US" dirty="0" err="1" smtClean="0"/>
              <a:t>Woop</a:t>
            </a:r>
            <a:r>
              <a:rPr lang="en-US" dirty="0" smtClean="0"/>
              <a:t>.</a:t>
            </a:r>
          </a:p>
          <a:p>
            <a:r>
              <a:rPr lang="en-US" dirty="0" smtClean="0"/>
              <a:t>It utilizes </a:t>
            </a:r>
            <a:r>
              <a:rPr lang="en-US" dirty="0" err="1" smtClean="0"/>
              <a:t>hyperthreading</a:t>
            </a:r>
            <a:r>
              <a:rPr lang="en-US" dirty="0" smtClean="0"/>
              <a:t> with 64 threads running on the</a:t>
            </a:r>
            <a:r>
              <a:rPr lang="en-US" baseline="0" dirty="0" smtClean="0"/>
              <a:t> unit at once.</a:t>
            </a:r>
          </a:p>
          <a:p>
            <a:r>
              <a:rPr lang="en-US" baseline="0" dirty="0" smtClean="0"/>
              <a:t>Has 32kB of L1 caches and 1MB L2 cache.</a:t>
            </a:r>
          </a:p>
          <a:p>
            <a:r>
              <a:rPr lang="en-US" baseline="0" dirty="0" smtClean="0"/>
              <a:t>We took this and in cooperation with IBM used their proprietary 90nm process to </a:t>
            </a:r>
            <a:r>
              <a:rPr lang="en-US" baseline="0" dirty="0" err="1" smtClean="0"/>
              <a:t>synthesise</a:t>
            </a:r>
            <a:r>
              <a:rPr lang="en-US" baseline="0" dirty="0" smtClean="0"/>
              <a:t> this.</a:t>
            </a:r>
          </a:p>
          <a:p>
            <a:r>
              <a:rPr lang="en-US" baseline="0" dirty="0" smtClean="0"/>
              <a:t>As result we got a unit that runs at 2GHz, and has below 15mm^2 area.</a:t>
            </a:r>
          </a:p>
          <a:p>
            <a:r>
              <a:rPr lang="en-US" baseline="0" dirty="0" smtClean="0"/>
              <a:t>The results also suggested that with some modifications the unit run as high as 3GHz, but we have not investigate that more.</a:t>
            </a:r>
          </a:p>
          <a:p>
            <a:endParaRPr lang="en-US" baseline="0" dirty="0" smtClean="0"/>
          </a:p>
          <a:p>
            <a:r>
              <a:rPr lang="en-US" baseline="0" dirty="0" smtClean="0"/>
              <a:t>I would also like to point out that using very back-of-the-envelope scaling, the unit would have roughly 4mm^2 in 45nm process, and that the Fermi chip (done in 45nm) has over 500mm^2.</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6</a:t>
            </a:fld>
            <a:endParaRPr lang="bg-B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after the boring numbers,</a:t>
            </a:r>
            <a:r>
              <a:rPr lang="en-US" baseline="0" dirty="0" smtClean="0"/>
              <a:t> lets have a look at rays life in such a unit.</a:t>
            </a:r>
          </a:p>
          <a:p>
            <a:r>
              <a:rPr lang="en-US" baseline="0" dirty="0" smtClean="0"/>
              <a:t>It starts by the GPU sending ray to the IO unit.</a:t>
            </a:r>
          </a:p>
          <a:p>
            <a:r>
              <a:rPr lang="en-US" baseline="0" dirty="0" smtClean="0"/>
              <a:t>It passes it on to the traversal processor, that traverses ray through acceleration structure to a leaf.</a:t>
            </a:r>
          </a:p>
          <a:p>
            <a:r>
              <a:rPr lang="en-US" baseline="0" dirty="0" smtClean="0"/>
              <a:t>During this traversal, it accesses the traversal stack.</a:t>
            </a:r>
          </a:p>
          <a:p>
            <a:r>
              <a:rPr lang="en-US" dirty="0" smtClean="0"/>
              <a:t>Once in a leaf, geometry processor</a:t>
            </a:r>
            <a:r>
              <a:rPr lang="en-US" baseline="0" dirty="0" smtClean="0"/>
              <a:t> intersects the triangle with geometry.</a:t>
            </a:r>
          </a:p>
          <a:p>
            <a:r>
              <a:rPr lang="en-US" baseline="0" dirty="0" smtClean="0"/>
              <a:t>Then the traversal continues on, and when the ray is done, the results are sent back.</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7</a:t>
            </a:fld>
            <a:endParaRPr lang="bg-B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with this basic</a:t>
            </a:r>
            <a:r>
              <a:rPr lang="en-US" baseline="0" dirty="0" smtClean="0"/>
              <a:t> description, how do we map our ray tracer to utilize such unit?</a:t>
            </a:r>
          </a:p>
          <a:p>
            <a:r>
              <a:rPr lang="en-US" baseline="0" dirty="0" smtClean="0"/>
              <a:t>The most straightforward way is to use </a:t>
            </a:r>
            <a:r>
              <a:rPr lang="en-US" baseline="0" dirty="0" err="1" smtClean="0"/>
              <a:t>shaders</a:t>
            </a:r>
            <a:r>
              <a:rPr lang="en-US" baseline="0" dirty="0" smtClean="0"/>
              <a:t> with continuations.</a:t>
            </a:r>
          </a:p>
          <a:p>
            <a:r>
              <a:rPr lang="en-US" baseline="0" dirty="0" smtClean="0"/>
              <a:t>Here we have the trace function directly inside the </a:t>
            </a:r>
            <a:r>
              <a:rPr lang="en-US" baseline="0" dirty="0" err="1" smtClean="0"/>
              <a:t>shaders</a:t>
            </a:r>
            <a:r>
              <a:rPr lang="en-US" baseline="0" dirty="0" smtClean="0"/>
              <a:t>.</a:t>
            </a:r>
          </a:p>
          <a:p>
            <a:r>
              <a:rPr lang="en-US" baseline="0" dirty="0" smtClean="0"/>
              <a:t>The way it then works is:</a:t>
            </a:r>
          </a:p>
          <a:p>
            <a:r>
              <a:rPr lang="en-US" baseline="0" dirty="0" smtClean="0"/>
              <a:t>GPU sends the ray, sleeps until the ray tracing is done, and then continues with whatever operation depends on the ray.</a:t>
            </a:r>
          </a:p>
          <a:p>
            <a:r>
              <a:rPr lang="en-US" baseline="0" dirty="0" smtClean="0"/>
              <a:t>This is very similar to accessing DRAM, and we know we can cover 600 cycle latencies quite nicely.</a:t>
            </a:r>
          </a:p>
          <a:p>
            <a:r>
              <a:rPr lang="en-US" baseline="0" dirty="0" smtClean="0"/>
              <a:t>For practical usage, this kind of </a:t>
            </a:r>
            <a:r>
              <a:rPr lang="en-US" baseline="0" dirty="0" err="1" smtClean="0"/>
              <a:t>shader</a:t>
            </a:r>
            <a:r>
              <a:rPr lang="en-US" baseline="0" dirty="0" smtClean="0"/>
              <a:t> requires a compiler that will reorder the computations around the trace function.</a:t>
            </a:r>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8</a:t>
            </a:fld>
            <a:endParaRPr lang="bg-B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lets look at some</a:t>
            </a:r>
            <a:r>
              <a:rPr lang="en-US" baseline="0" dirty="0" smtClean="0"/>
              <a:t> results.</a:t>
            </a:r>
          </a:p>
          <a:p>
            <a:r>
              <a:rPr lang="en-US" baseline="0" dirty="0" smtClean="0"/>
              <a:t>We rendered 3 different scenes, from which I picked one.</a:t>
            </a:r>
          </a:p>
          <a:p>
            <a:r>
              <a:rPr lang="en-US" baseline="0" dirty="0" smtClean="0"/>
              <a:t>Each scene had the primary rays, and then 16 ambient occlusion rays per pixel.</a:t>
            </a:r>
          </a:p>
          <a:p>
            <a:r>
              <a:rPr lang="en-US" baseline="0" dirty="0" smtClean="0"/>
              <a:t>The ambient occlusion rays were very long, over 20% of the scene diameter, which is also reason why you see so much noise in this single frame image.</a:t>
            </a:r>
          </a:p>
          <a:p>
            <a:endParaRPr lang="en-US" baseline="0" dirty="0" smtClean="0"/>
          </a:p>
          <a:p>
            <a:r>
              <a:rPr lang="en-US" baseline="0" dirty="0" smtClean="0"/>
              <a:t>So lets have a look at the performance.</a:t>
            </a:r>
          </a:p>
          <a:p>
            <a:r>
              <a:rPr lang="en-US" baseline="0" dirty="0" smtClean="0"/>
              <a:t>Our unit can trace just under 50 million rays per second. For comparison, probably the fastest GPU ray tracer, introduced by </a:t>
            </a:r>
            <a:r>
              <a:rPr lang="en-US" baseline="0" dirty="0" err="1" smtClean="0"/>
              <a:t>Aila</a:t>
            </a:r>
            <a:r>
              <a:rPr lang="en-US" baseline="0" dirty="0" smtClean="0"/>
              <a:t> et al. in 2009, can trace 150 million rays per second, but needs the whole GTX480 to achieve that.</a:t>
            </a:r>
          </a:p>
          <a:p>
            <a:endParaRPr lang="en-US" baseline="0" dirty="0" smtClean="0"/>
          </a:p>
          <a:p>
            <a:r>
              <a:rPr lang="en-US" baseline="0" dirty="0" smtClean="0"/>
              <a:t>Besides the pure throughput, we should also look at the bandwidth requirements, and at 7GBps, we are well within the capabilities of the modern GPU memory system.</a:t>
            </a:r>
          </a:p>
          <a:p>
            <a:r>
              <a:rPr lang="en-US" baseline="0" dirty="0" smtClean="0"/>
              <a:t>The hit rate of our caches is 50 and 80% respectively, which is something we would like to improve.</a:t>
            </a:r>
          </a:p>
          <a:p>
            <a:r>
              <a:rPr lang="en-US" baseline="0" dirty="0" smtClean="0"/>
              <a:t>And last statistic is latency. And here we can see it is nowhere near those 600 cycles we can easily cover.</a:t>
            </a:r>
          </a:p>
          <a:p>
            <a:r>
              <a:rPr lang="en-US" baseline="0" dirty="0" smtClean="0"/>
              <a:t>Most of the latency comes from rays waiting for the unit to process them, as the single unit is somewhat of a hotspot on the chip. However, the ray tracing itself still takes about hundred thousand cycles.</a:t>
            </a:r>
          </a:p>
          <a:p>
            <a:r>
              <a:rPr lang="en-US" baseline="0" dirty="0" smtClean="0"/>
              <a:t>So we can clearly see something has to be done here.</a:t>
            </a:r>
            <a:endParaRPr lang="en-US" dirty="0"/>
          </a:p>
        </p:txBody>
      </p:sp>
      <p:sp>
        <p:nvSpPr>
          <p:cNvPr id="4" name="Slide Number Placeholder 3"/>
          <p:cNvSpPr>
            <a:spLocks noGrp="1"/>
          </p:cNvSpPr>
          <p:nvPr>
            <p:ph type="sldNum" sz="quarter" idx="10"/>
          </p:nvPr>
        </p:nvSpPr>
        <p:spPr/>
        <p:txBody>
          <a:bodyPr/>
          <a:lstStyle/>
          <a:p>
            <a:pPr>
              <a:defRPr/>
            </a:pPr>
            <a:fld id="{CFADDBDE-B1B7-4D15-9AE0-51FFA4A85B27}" type="slidenum">
              <a:rPr lang="bg-BG" smtClean="0"/>
              <a:pPr>
                <a:defRPr/>
              </a:pPr>
              <a:t>9</a:t>
            </a:fld>
            <a:endParaRPr lang="bg-BG"/>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1577328" y="1500174"/>
            <a:ext cx="5989344" cy="2273634"/>
          </a:xfrm>
        </p:spPr>
        <p:txBody>
          <a:bodyPr anchor="ctr" anchorCtr="0"/>
          <a:lstStyle>
            <a:lvl1pPr algn="ctr">
              <a:defRPr sz="4200"/>
            </a:lvl1pPr>
          </a:lstStyle>
          <a:p>
            <a:r>
              <a:rPr lang="en-US" smtClean="0"/>
              <a:t>Click to edit Master title style</a:t>
            </a:r>
            <a:endParaRPr lang="bg-BG"/>
          </a:p>
        </p:txBody>
      </p:sp>
      <p:sp>
        <p:nvSpPr>
          <p:cNvPr id="5" name="Text Placeholder 9"/>
          <p:cNvSpPr>
            <a:spLocks noGrp="1"/>
          </p:cNvSpPr>
          <p:nvPr>
            <p:ph type="body" sz="quarter" idx="11" hasCustomPrompt="1"/>
          </p:nvPr>
        </p:nvSpPr>
        <p:spPr>
          <a:xfrm>
            <a:off x="2004549" y="4357694"/>
            <a:ext cx="5158252" cy="1571636"/>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pic>
        <p:nvPicPr>
          <p:cNvPr id="1026" name="Picture 2" descr="D:\Presentations\UdS logo.emf"/>
          <p:cNvPicPr>
            <a:picLocks noChangeAspect="1" noChangeArrowheads="1"/>
          </p:cNvPicPr>
          <p:nvPr userDrawn="1"/>
        </p:nvPicPr>
        <p:blipFill>
          <a:blip r:embed="rId2" cstate="print">
            <a:lum bright="100000"/>
            <a:extLst>
              <a:ext uri="{28A0092B-C50C-407E-A947-70E740481C1C}">
                <a14:useLocalDpi xmlns:a14="http://schemas.microsoft.com/office/drawing/2010/main" xmlns="" val="0"/>
              </a:ext>
            </a:extLst>
          </a:blip>
          <a:srcRect/>
          <a:stretch>
            <a:fillRect/>
          </a:stretch>
        </p:blipFill>
        <p:spPr bwMode="auto">
          <a:xfrm>
            <a:off x="6944072"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only">
    <p:spTree>
      <p:nvGrpSpPr>
        <p:cNvPr id="1" name=""/>
        <p:cNvGrpSpPr/>
        <p:nvPr/>
      </p:nvGrpSpPr>
      <p:grpSpPr>
        <a:xfrm>
          <a:off x="0" y="0"/>
          <a:ext cx="0" cy="0"/>
          <a:chOff x="0" y="0"/>
          <a:chExt cx="0" cy="0"/>
        </a:xfrm>
      </p:grpSpPr>
      <p:sp>
        <p:nvSpPr>
          <p:cNvPr id="6"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effectLst/>
                <a:latin typeface="Calibri" pitchFamily="34" charset="0"/>
              </a:defRPr>
            </a:lvl1pPr>
            <a:lvl2pPr marL="756000">
              <a:buClr>
                <a:srgbClr val="FFC000"/>
              </a:buClr>
              <a:buSzPct val="70000"/>
              <a:buFont typeface="Wingdings 2" pitchFamily="18" charset="2"/>
              <a:buChar char=""/>
              <a:defRPr>
                <a:effectLst/>
                <a:latin typeface="Calibri" pitchFamily="34" charset="0"/>
              </a:defRPr>
            </a:lvl2pPr>
            <a:lvl3pPr marL="990000">
              <a:buClr>
                <a:srgbClr val="FFC000"/>
              </a:buClr>
              <a:defRPr>
                <a:effectLst/>
                <a:latin typeface="Calibri" pitchFamily="34" charset="0"/>
              </a:defRPr>
            </a:lvl3pPr>
            <a:lvl4pPr marL="1206000">
              <a:buClr>
                <a:srgbClr val="FFC000"/>
              </a:buClr>
              <a:buSzPct val="90000"/>
              <a:buFont typeface="Verdana" pitchFamily="34" charset="0"/>
              <a:buChar char="-"/>
              <a:defRPr>
                <a:effectLst/>
                <a:latin typeface="Calibri" pitchFamily="34" charset="0"/>
              </a:defRPr>
            </a:lvl4pPr>
            <a:lvl5pPr marL="1411200">
              <a:buClr>
                <a:srgbClr val="FFC000"/>
              </a:buClr>
              <a:defRPr>
                <a:effectLst/>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11" name="Title 10"/>
          <p:cNvSpPr>
            <a:spLocks noGrp="1"/>
          </p:cNvSpPr>
          <p:nvPr>
            <p:ph type="title" hasCustomPrompt="1"/>
          </p:nvPr>
        </p:nvSpPr>
        <p:spPr/>
        <p:txBody>
          <a:bodyPr/>
          <a:lstStyle>
            <a:lvl1pPr>
              <a:defRPr/>
            </a:lvl1pPr>
          </a:lstStyle>
          <a:p>
            <a:r>
              <a:rPr lang="en-US" dirty="0" smtClean="0"/>
              <a:t>Click to edit title</a:t>
            </a:r>
            <a:endParaRPr lang="bg-BG" dirty="0"/>
          </a:p>
        </p:txBody>
      </p:sp>
    </p:spTree>
    <p:extLst>
      <p:ext uri="{BB962C8B-B14F-4D97-AF65-F5344CB8AC3E}">
        <p14:creationId xmlns:p14="http://schemas.microsoft.com/office/powerpoint/2010/main" xmlns="" val="40168443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amp;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a:t>
            </a:r>
            <a:endParaRPr lang="bg-BG" dirty="0"/>
          </a:p>
        </p:txBody>
      </p:sp>
      <p:sp>
        <p:nvSpPr>
          <p:cNvPr id="3" name="Text Placeholder 9"/>
          <p:cNvSpPr>
            <a:spLocks noGrp="1"/>
          </p:cNvSpPr>
          <p:nvPr>
            <p:ph type="body" sz="quarter" idx="10" hasCustomPrompt="1"/>
          </p:nvPr>
        </p:nvSpPr>
        <p:spPr>
          <a:xfrm>
            <a:off x="-1" y="594360"/>
            <a:ext cx="6136395" cy="433394"/>
          </a:xfrm>
          <a:prstGeom prst="rect">
            <a:avLst/>
          </a:prstGeom>
        </p:spPr>
        <p:txBody>
          <a:bodyPr lIns="118800" tIns="0" bIns="0" anchor="ctr" anchorCtr="0">
            <a:noAutofit/>
            <a:scene3d>
              <a:camera prst="orthographicFront"/>
              <a:lightRig rig="threePt" dir="t"/>
            </a:scene3d>
            <a:sp3d extrusionH="57150" contourW="12700">
              <a:bevelT w="19050" h="19050"/>
              <a:contourClr>
                <a:srgbClr val="434343"/>
              </a:contourClr>
            </a:sp3d>
          </a:bodyPr>
          <a:lstStyle>
            <a:lvl1pP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Click to edit subtitle</a:t>
            </a:r>
            <a:endParaRPr lang="bg-BG" dirty="0"/>
          </a:p>
        </p:txBody>
      </p:sp>
      <p:sp>
        <p:nvSpPr>
          <p:cNvPr id="4" name="Content Placeholder 2"/>
          <p:cNvSpPr>
            <a:spLocks noGrp="1"/>
          </p:cNvSpPr>
          <p:nvPr>
            <p:ph idx="1"/>
          </p:nvPr>
        </p:nvSpPr>
        <p:spPr>
          <a:xfrm>
            <a:off x="0" y="1051560"/>
            <a:ext cx="9136380" cy="5508000"/>
          </a:xfrm>
          <a:prstGeom prst="rect">
            <a:avLst/>
          </a:prstGeom>
        </p:spPr>
        <p:txBody>
          <a:bodyPr lIns="144000" tIns="144000">
            <a:normAutofit/>
          </a:bodyPr>
          <a:lstStyle>
            <a:lvl1pPr>
              <a:buClr>
                <a:srgbClr val="FFC000"/>
              </a:buClr>
              <a:buSzPct val="70000"/>
              <a:buFont typeface="Wingdings 2" pitchFamily="18" charset="2"/>
              <a:buChar char=""/>
              <a:defRPr>
                <a:latin typeface="Calibri" pitchFamily="34" charset="0"/>
              </a:defRPr>
            </a:lvl1pPr>
            <a:lvl2pPr marL="756000">
              <a:buClr>
                <a:srgbClr val="FFC000"/>
              </a:buClr>
              <a:buSzPct val="70000"/>
              <a:buFont typeface="Wingdings 2" pitchFamily="18" charset="2"/>
              <a:buChar char=""/>
              <a:defRPr>
                <a:latin typeface="Calibri" pitchFamily="34" charset="0"/>
              </a:defRPr>
            </a:lvl2pPr>
            <a:lvl3pPr marL="990000">
              <a:buClr>
                <a:srgbClr val="FFC000"/>
              </a:buClr>
              <a:defRPr>
                <a:latin typeface="Calibri" pitchFamily="34" charset="0"/>
              </a:defRPr>
            </a:lvl3pPr>
            <a:lvl4pPr marL="1206000">
              <a:buClr>
                <a:srgbClr val="FFC000"/>
              </a:buClr>
              <a:buSzPct val="90000"/>
              <a:buFont typeface="Verdana" pitchFamily="34" charset="0"/>
              <a:buChar char="-"/>
              <a:defRPr>
                <a:latin typeface="Calibri" pitchFamily="34" charset="0"/>
              </a:defRPr>
            </a:lvl4pPr>
            <a:lvl5pPr marL="1411200">
              <a:buClr>
                <a:srgbClr val="FFC000"/>
              </a:buClr>
              <a:defRPr>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Tree>
    <p:extLst>
      <p:ext uri="{BB962C8B-B14F-4D97-AF65-F5344CB8AC3E}">
        <p14:creationId xmlns:p14="http://schemas.microsoft.com/office/powerpoint/2010/main" xmlns="" val="41346674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c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1890711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1553850" y="927186"/>
            <a:ext cx="6036300" cy="1709726"/>
          </a:xfrm>
          <a:prstGeom prst="rect">
            <a:avLst/>
          </a:prstGeom>
        </p:spPr>
        <p:txBody>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pPr marL="0" marR="0" lvl="0" indent="0" algn="ctr" defTabSz="914400" rtl="0" eaLnBrk="1" fontAlgn="auto" latinLnBrk="0" hangingPunct="1">
              <a:lnSpc>
                <a:spcPct val="100000"/>
              </a:lnSpc>
              <a:spcBef>
                <a:spcPct val="0"/>
              </a:spcBef>
              <a:spcAft>
                <a:spcPts val="0"/>
              </a:spcAft>
              <a:buClrTx/>
              <a:buSzTx/>
              <a:buFont typeface="Arial" pitchFamily="34" charset="0"/>
              <a:buNone/>
              <a:tabLst/>
              <a:defRPr/>
            </a:pPr>
            <a:r>
              <a:rPr kumimoji="0" lang="en-US"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rPr>
              <a:t>Thank you!</a:t>
            </a:r>
            <a:endParaRPr kumimoji="0" lang="bg-BG" sz="6600" b="1" i="0" u="none" strike="noStrike" kern="1200" cap="none" spc="0" normalizeH="0" baseline="0" noProof="0" dirty="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endParaRPr>
          </a:p>
        </p:txBody>
      </p:sp>
      <p:sp>
        <p:nvSpPr>
          <p:cNvPr id="5" name="Text Placeholder 9"/>
          <p:cNvSpPr>
            <a:spLocks noGrp="1"/>
          </p:cNvSpPr>
          <p:nvPr>
            <p:ph type="body" sz="quarter" idx="11" hasCustomPrompt="1"/>
          </p:nvPr>
        </p:nvSpPr>
        <p:spPr>
          <a:xfrm>
            <a:off x="52619" y="4986352"/>
            <a:ext cx="9038762" cy="1157312"/>
          </a:xfrm>
          <a:prstGeom prst="rect">
            <a:avLst/>
          </a:prstGeom>
        </p:spPr>
        <p:txBody>
          <a:bodyPr lIns="144000" tIns="0" bIns="0" anchor="ctr" anchorCtr="0">
            <a:noAutofit/>
            <a:scene3d>
              <a:camera prst="orthographicFront"/>
              <a:lightRig rig="threePt" dir="t"/>
            </a:scene3d>
            <a:sp3d extrusionH="57150" contourW="12700">
              <a:bevelT w="19050" h="19050"/>
              <a:contourClr>
                <a:srgbClr val="434343"/>
              </a:contourClr>
            </a:sp3d>
          </a:bodyPr>
          <a:lstStyle>
            <a:lvl1pPr algn="ctr">
              <a:buFontTx/>
              <a:buNone/>
              <a:defRPr b="1">
                <a:gradFill>
                  <a:gsLst>
                    <a:gs pos="0">
                      <a:schemeClr val="tx1">
                        <a:alpha val="15000"/>
                      </a:schemeClr>
                    </a:gs>
                    <a:gs pos="75000">
                      <a:schemeClr val="tx1"/>
                    </a:gs>
                  </a:gsLst>
                  <a:lin ang="5400000" scaled="0"/>
                </a:gradFill>
                <a:effectLst>
                  <a:outerShdw blurRad="50800" dist="38100" dir="2700000" algn="tl" rotWithShape="0">
                    <a:prstClr val="black">
                      <a:alpha val="67000"/>
                    </a:prstClr>
                  </a:outerShdw>
                </a:effectLst>
                <a:latin typeface="Calibri" pitchFamily="34" charset="0"/>
              </a:defRPr>
            </a:lvl1pPr>
          </a:lstStyle>
          <a:p>
            <a:pPr lvl="0"/>
            <a:r>
              <a:rPr lang="en-US" dirty="0" smtClean="0"/>
              <a:t>Presenter’s Name</a:t>
            </a:r>
            <a:endParaRPr lang="bg-BG" dirty="0"/>
          </a:p>
        </p:txBody>
      </p:sp>
      <p:pic>
        <p:nvPicPr>
          <p:cNvPr id="6" name="Picture 2" descr="D:\Presentations\UdS logo.emf"/>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auto">
          <a:xfrm>
            <a:off x="6944072" y="54346"/>
            <a:ext cx="2016224" cy="806594"/>
          </a:xfrm>
          <a:prstGeom prst="rect">
            <a:avLst/>
          </a:prstGeom>
          <a:noFill/>
          <a:ln>
            <a:noFill/>
          </a:ln>
          <a:effectLst>
            <a:reflection blurRad="6350" stA="25000" endPos="55500" dist="254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11035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 name="Title Placeholder 19"/>
          <p:cNvSpPr>
            <a:spLocks noGrp="1"/>
          </p:cNvSpPr>
          <p:nvPr>
            <p:ph type="title"/>
          </p:nvPr>
        </p:nvSpPr>
        <p:spPr>
          <a:xfrm>
            <a:off x="0" y="0"/>
            <a:ext cx="603630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Tree>
  </p:cSld>
  <p:clrMap bg1="dk1" tx1="lt1" bg2="dk2" tx2="lt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6545580"/>
            <a:ext cx="9144000" cy="312420"/>
          </a:xfrm>
          <a:prstGeom prst="rect">
            <a:avLst/>
          </a:prstGeom>
          <a:gradFill>
            <a:gsLst>
              <a:gs pos="5000">
                <a:schemeClr val="tx1">
                  <a:alpha val="0"/>
                </a:schemeClr>
              </a:gs>
              <a:gs pos="10000">
                <a:schemeClr val="tx1">
                  <a:alpha val="8000"/>
                </a:schemeClr>
              </a:gs>
              <a:gs pos="1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sp>
        <p:nvSpPr>
          <p:cNvPr id="4" name="Rectangle 3"/>
          <p:cNvSpPr/>
          <p:nvPr userDrawn="1"/>
        </p:nvSpPr>
        <p:spPr>
          <a:xfrm>
            <a:off x="-32" y="0"/>
            <a:ext cx="9144000" cy="1044484"/>
          </a:xfrm>
          <a:prstGeom prst="rect">
            <a:avLst/>
          </a:prstGeom>
          <a:gradFill>
            <a:gsLst>
              <a:gs pos="0">
                <a:schemeClr val="tx1">
                  <a:alpha val="10000"/>
                </a:schemeClr>
              </a:gs>
              <a:gs pos="31000">
                <a:schemeClr val="tx1">
                  <a:alpha val="0"/>
                </a:schemeClr>
              </a:gs>
              <a:gs pos="60000">
                <a:schemeClr val="tx1">
                  <a:alpha val="8000"/>
                </a:schemeClr>
              </a:gs>
              <a:gs pos="61000">
                <a:schemeClr val="tx1">
                  <a:alpha val="13000"/>
                </a:schemeClr>
              </a:gs>
              <a:gs pos="100000">
                <a:schemeClr val="tx1">
                  <a:alpha val="0"/>
                </a:schemeClr>
              </a:gs>
            </a:gsLst>
            <a:lin ang="5400000" scaled="0"/>
          </a:gradFill>
          <a:ln>
            <a:noFill/>
          </a:ln>
          <a:effectLst>
            <a:outerShdw blurRad="139700" dist="50800" dir="5400000" sx="101000" sy="10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Title Placeholder 19"/>
          <p:cNvSpPr>
            <a:spLocks noGrp="1"/>
          </p:cNvSpPr>
          <p:nvPr>
            <p:ph type="title"/>
          </p:nvPr>
        </p:nvSpPr>
        <p:spPr>
          <a:xfrm>
            <a:off x="0" y="0"/>
            <a:ext cx="7524750" cy="609600"/>
          </a:xfrm>
          <a:prstGeom prst="rect">
            <a:avLst/>
          </a:prstGeom>
        </p:spPr>
        <p:txBody>
          <a:bodyPr vert="horz" wrap="square" lIns="180000" tIns="0" rIns="90000" bIns="0" rtlCol="0" anchor="b"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p>
            <a:r>
              <a:rPr lang="en-US" dirty="0" smtClean="0"/>
              <a:t>Click to edit title</a:t>
            </a:r>
            <a:endParaRPr lang="bg-BG" dirty="0"/>
          </a:p>
        </p:txBody>
      </p:sp>
      <p:sp>
        <p:nvSpPr>
          <p:cNvPr id="5" name="Date Placeholder 7"/>
          <p:cNvSpPr>
            <a:spLocks noGrp="1"/>
          </p:cNvSpPr>
          <p:nvPr>
            <p:ph type="dt" sz="half" idx="2"/>
          </p:nvPr>
        </p:nvSpPr>
        <p:spPr>
          <a:xfrm>
            <a:off x="0" y="6570000"/>
            <a:ext cx="1692000" cy="288000"/>
          </a:xfrm>
          <a:prstGeom prst="rect">
            <a:avLst/>
          </a:prstGeom>
        </p:spPr>
        <p:txBody>
          <a:bodyPr anchor="ctr"/>
          <a:lstStyle>
            <a:lvl1pPr algn="l">
              <a:defRPr sz="1400">
                <a:solidFill>
                  <a:schemeClr val="tx1"/>
                </a:solidFill>
                <a:latin typeface="Calibri" pitchFamily="34" charset="0"/>
                <a:cs typeface="Calibri" pitchFamily="34" charset="0"/>
              </a:defRPr>
            </a:lvl1pPr>
          </a:lstStyle>
          <a:p>
            <a:fld id="{6FF255EC-EA3A-4ACE-BF1A-08B48F2FD82A}" type="datetime4">
              <a:rPr lang="en-US" smtClean="0"/>
              <a:pPr/>
              <a:t>January 31, 2011</a:t>
            </a:fld>
            <a:endParaRPr lang="bg-BG" dirty="0"/>
          </a:p>
        </p:txBody>
      </p:sp>
      <p:sp>
        <p:nvSpPr>
          <p:cNvPr id="6" name="Date Placeholder 7"/>
          <p:cNvSpPr txBox="1">
            <a:spLocks/>
          </p:cNvSpPr>
          <p:nvPr userDrawn="1"/>
        </p:nvSpPr>
        <p:spPr>
          <a:xfrm>
            <a:off x="7452000" y="6572250"/>
            <a:ext cx="1692000" cy="288000"/>
          </a:xfrm>
          <a:prstGeom prst="rect">
            <a:avLst/>
          </a:prstGeom>
        </p:spPr>
        <p:txBody>
          <a:bodyPr anchor="ctr"/>
          <a:lstStyle>
            <a:lvl1pPr algn="l">
              <a:defRPr sz="1400">
                <a:solidFill>
                  <a:schemeClr val="tx1"/>
                </a:solidFill>
                <a:latin typeface="Calibri (Body)"/>
                <a:cs typeface="Calibri"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T. </a:t>
            </a:r>
            <a:r>
              <a:rPr kumimoji="0" lang="en-US" sz="1400" b="1" i="0" u="none" strike="noStrike" kern="1200" cap="none" spc="0" normalizeH="0" baseline="0" noProof="0" dirty="0" err="1" smtClean="0">
                <a:ln>
                  <a:noFill/>
                </a:ln>
                <a:solidFill>
                  <a:schemeClr val="tx1"/>
                </a:solidFill>
                <a:effectLst/>
                <a:uLnTx/>
                <a:uFillTx/>
                <a:latin typeface="Calibri" pitchFamily="34" charset="0"/>
                <a:ea typeface="+mn-ea"/>
                <a:cs typeface="Calibri" pitchFamily="34" charset="0"/>
              </a:rPr>
              <a:t>Davidovi</a:t>
            </a:r>
            <a:r>
              <a:rPr kumimoji="0" lang="cs-CZ" sz="1400" b="1"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č</a:t>
            </a:r>
            <a:endParaRPr kumimoji="0" lang="bg-BG" sz="1400" b="1"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7" name="TextBox 6"/>
          <p:cNvSpPr txBox="1"/>
          <p:nvPr userDrawn="1"/>
        </p:nvSpPr>
        <p:spPr>
          <a:xfrm>
            <a:off x="1277322" y="6560112"/>
            <a:ext cx="6652264" cy="307777"/>
          </a:xfrm>
          <a:prstGeom prst="rect">
            <a:avLst/>
          </a:prstGeom>
          <a:noFill/>
        </p:spPr>
        <p:txBody>
          <a:bodyPr wrap="square" rtlCol="0" anchor="ctr">
            <a:spAutoFit/>
          </a:bodyPr>
          <a:lstStyle/>
          <a:p>
            <a:pPr algn="ctr"/>
            <a:r>
              <a:rPr lang="en-US" sz="1400" b="1" dirty="0" smtClean="0">
                <a:latin typeface="Calibri" pitchFamily="34" charset="0"/>
                <a:cs typeface="Calibri" pitchFamily="34" charset="0"/>
              </a:rPr>
              <a:t>Performance Considerations When Using a Dedicated Ray Traversal Engine</a:t>
            </a:r>
            <a:endParaRPr lang="bg-BG" sz="1400" b="1" dirty="0">
              <a:latin typeface="Calibri" pitchFamily="34" charset="0"/>
              <a:cs typeface="Calibri" pitchFamily="34" charset="0"/>
            </a:endParaRPr>
          </a:p>
        </p:txBody>
      </p:sp>
      <p:pic>
        <p:nvPicPr>
          <p:cNvPr id="9" name="Picture 2" descr="D:\Presentations\UdS logo.emf"/>
          <p:cNvPicPr>
            <a:picLocks noChangeAspect="1" noChangeArrowheads="1"/>
          </p:cNvPicPr>
          <p:nvPr userDrawn="1"/>
        </p:nvPicPr>
        <p:blipFill>
          <a:blip r:embed="rId5" cstate="print">
            <a:lum bright="100000"/>
            <a:extLst>
              <a:ext uri="{28A0092B-C50C-407E-A947-70E740481C1C}">
                <a14:useLocalDpi xmlns:a14="http://schemas.microsoft.com/office/drawing/2010/main" xmlns="" val="0"/>
              </a:ext>
            </a:extLst>
          </a:blip>
          <a:srcRect/>
          <a:stretch>
            <a:fillRect/>
          </a:stretch>
        </p:blipFill>
        <p:spPr bwMode="auto">
          <a:xfrm>
            <a:off x="7563881" y="34313"/>
            <a:ext cx="1456294" cy="582593"/>
          </a:xfrm>
          <a:prstGeom prst="rect">
            <a:avLst/>
          </a:prstGeom>
          <a:noFill/>
          <a:ln>
            <a:noFill/>
          </a:ln>
          <a:effectLst>
            <a:reflection blurRad="6350" stA="25000" endPos="55500" dist="254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0978068"/>
      </p:ext>
    </p:extLst>
  </p:cSld>
  <p:clrMap bg1="dk1" tx1="lt1" bg2="dk2" tx2="lt2" accent1="accent1" accent2="accent2" accent3="accent3" accent4="accent4" accent5="accent5" accent6="accent6" hlink="hlink" folHlink="folHlink"/>
  <p:sldLayoutIdLst>
    <p:sldLayoutId id="2147483722" r:id="rId1"/>
    <p:sldLayoutId id="2147483723"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41392935"/>
      </p:ext>
    </p:extLst>
  </p:cSld>
  <p:clrMap bg1="dk1" tx1="lt1" bg2="dk2" tx2="lt2" accent1="accent1" accent2="accent2" accent3="accent3" accent4="accent4" accent5="accent5" accent6="accent6" hlink="hlink" folHlink="folHlink"/>
  <p:sldLayoutIdLst>
    <p:sldLayoutId id="2147483733" r:id="rId1"/>
    <p:sldLayoutId id="2147483734" r:id="rId2"/>
  </p:sldLayoutIdLst>
  <p:timing>
    <p:tnLst>
      <p:par>
        <p:cTn id="1" dur="indefinite" restart="never" nodeType="tmRoot"/>
      </p:par>
    </p:tnLst>
  </p:timing>
  <p:hf sldNum="0" hdr="0"/>
  <p:txStyles>
    <p:titleStyle>
      <a:lvl1pPr marL="0" algn="l" rtl="0" eaLnBrk="1" latinLnBrk="0" hangingPunct="1">
        <a:spcBef>
          <a:spcPct val="0"/>
        </a:spcBef>
        <a:buFont typeface="Arial" pitchFamily="34" charset="0"/>
        <a:buNone/>
        <a:defRPr kumimoji="0" sz="3600" b="1" kern="1200">
          <a:ln w="6350">
            <a:noFill/>
          </a:ln>
          <a:solidFill>
            <a:srgbClr val="FFC000"/>
          </a:solidFill>
          <a:effectLst>
            <a:outerShdw blurRad="50800" dist="38100" dir="2700000" algn="tl" rotWithShape="0">
              <a:srgbClr val="000000">
                <a:alpha val="40000"/>
              </a:srgbClr>
            </a:outerShdw>
          </a:effectLst>
          <a:latin typeface="Calibri" pitchFamily="34" charset="0"/>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5786" y="1500174"/>
            <a:ext cx="7572428" cy="2273634"/>
          </a:xfrm>
        </p:spPr>
        <p:txBody>
          <a:bodyPr/>
          <a:lstStyle/>
          <a:p>
            <a:r>
              <a:rPr lang="en-US" dirty="0" smtClean="0"/>
              <a:t>Performance Considerations When Using a Dedicated Ray Traversal Engine</a:t>
            </a:r>
            <a:endParaRPr lang="bg-BG" dirty="0"/>
          </a:p>
        </p:txBody>
      </p:sp>
      <p:sp>
        <p:nvSpPr>
          <p:cNvPr id="6" name="Text Placeholder 5"/>
          <p:cNvSpPr>
            <a:spLocks noGrp="1"/>
          </p:cNvSpPr>
          <p:nvPr>
            <p:ph type="body" sz="quarter" idx="11"/>
          </p:nvPr>
        </p:nvSpPr>
        <p:spPr>
          <a:xfrm>
            <a:off x="1380640" y="4038602"/>
            <a:ext cx="6406070" cy="2247918"/>
          </a:xfrm>
        </p:spPr>
        <p:txBody>
          <a:bodyPr/>
          <a:lstStyle/>
          <a:p>
            <a:r>
              <a:rPr lang="en-US" sz="2800" dirty="0" smtClean="0"/>
              <a:t>Tom</a:t>
            </a:r>
            <a:r>
              <a:rPr lang="cs-CZ" sz="2800" dirty="0" smtClean="0"/>
              <a:t>áš Davidovič</a:t>
            </a:r>
          </a:p>
          <a:p>
            <a:r>
              <a:rPr lang="cs-CZ" sz="2400" dirty="0" smtClean="0"/>
              <a:t>L. Maršálek, P. Slusallek</a:t>
            </a:r>
            <a:endParaRPr lang="en-US" sz="2400" dirty="0" smtClean="0"/>
          </a:p>
          <a:p>
            <a:endParaRPr lang="en-US" sz="2400" dirty="0" smtClean="0"/>
          </a:p>
          <a:p>
            <a:r>
              <a:rPr lang="en-US" sz="2400" dirty="0" smtClean="0"/>
              <a:t>Saarland University</a:t>
            </a:r>
          </a:p>
          <a:p>
            <a:r>
              <a:rPr lang="en-US" sz="2400" dirty="0" smtClean="0"/>
              <a:t>In cooperation </a:t>
            </a:r>
            <a:r>
              <a:rPr lang="en-US" sz="2400" dirty="0" smtClean="0"/>
              <a:t>with IBM </a:t>
            </a:r>
            <a:r>
              <a:rPr lang="en-US" sz="2400" dirty="0" err="1" smtClean="0"/>
              <a:t>Boeblingen</a:t>
            </a:r>
            <a:endParaRPr lang="en-US" sz="2400"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Shader</a:t>
            </a:r>
            <a:r>
              <a:rPr lang="en-US" dirty="0" smtClean="0"/>
              <a:t> types – </a:t>
            </a:r>
            <a:r>
              <a:rPr lang="cs-CZ" dirty="0" smtClean="0"/>
              <a:t>t</a:t>
            </a:r>
            <a:r>
              <a:rPr lang="en-US" dirty="0" smtClean="0"/>
              <a:t>ail recursion</a:t>
            </a:r>
            <a:endParaRPr lang="en-US" dirty="0"/>
          </a:p>
        </p:txBody>
      </p:sp>
      <p:sp>
        <p:nvSpPr>
          <p:cNvPr id="3" name="Text Placeholder 2"/>
          <p:cNvSpPr>
            <a:spLocks noGrp="1"/>
          </p:cNvSpPr>
          <p:nvPr>
            <p:ph type="body" sz="quarter" idx="10"/>
          </p:nvPr>
        </p:nvSpPr>
        <p:spPr/>
        <p:txBody>
          <a:bodyPr/>
          <a:lstStyle/>
          <a:p>
            <a:r>
              <a:rPr lang="en-US" dirty="0" smtClean="0"/>
              <a:t>Description</a:t>
            </a:r>
            <a:endParaRPr lang="en-US" dirty="0"/>
          </a:p>
        </p:txBody>
      </p:sp>
      <p:sp>
        <p:nvSpPr>
          <p:cNvPr id="6" name="Content Placeholder 3"/>
          <p:cNvSpPr txBox="1">
            <a:spLocks/>
          </p:cNvSpPr>
          <p:nvPr/>
        </p:nvSpPr>
        <p:spPr>
          <a:xfrm>
            <a:off x="5148064" y="1772816"/>
            <a:ext cx="3744416"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All shading</a:t>
            </a:r>
            <a:r>
              <a:rPr kumimoji="0" lang="en-US" sz="3000" b="0" i="0" u="none" strike="noStrike" kern="1200" cap="none" spc="0" normalizeH="0" noProof="0" dirty="0" smtClean="0">
                <a:ln>
                  <a:noFill/>
                </a:ln>
                <a:solidFill>
                  <a:schemeClr val="tx1"/>
                </a:solidFill>
                <a:effectLst/>
                <a:uLnTx/>
                <a:uFillTx/>
                <a:latin typeface="Calibri" pitchFamily="34" charset="0"/>
                <a:ea typeface="+mn-ea"/>
                <a:cs typeface="+mn-cs"/>
              </a:rPr>
              <a:t> done</a:t>
            </a: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GPU sends rays</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noProof="0" dirty="0" smtClean="0">
                <a:latin typeface="Calibri" pitchFamily="34" charset="0"/>
                <a:cs typeface="+mn-cs"/>
              </a:rPr>
              <a:t>Free for scheduling</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Start new </a:t>
            </a:r>
            <a:r>
              <a:rPr lang="en-US" sz="3000" dirty="0" err="1" smtClean="0">
                <a:latin typeface="Calibri" pitchFamily="34" charset="0"/>
                <a:cs typeface="+mn-cs"/>
              </a:rPr>
              <a:t>shaders</a:t>
            </a:r>
            <a:endParaRPr lang="en-US"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Ignores latency</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Lower capabilities</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 name="Rounded Rectangle 8"/>
          <p:cNvSpPr/>
          <p:nvPr/>
        </p:nvSpPr>
        <p:spPr>
          <a:xfrm>
            <a:off x="2123728" y="1988840"/>
            <a:ext cx="2808312" cy="3096344"/>
          </a:xfrm>
          <a:prstGeom prst="roundRect">
            <a:avLst/>
          </a:prstGeom>
          <a:solidFill>
            <a:srgbClr val="F0FC6C">
              <a:alpha val="40000"/>
            </a:srgb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 name="Up-Down Arrow 9"/>
          <p:cNvSpPr/>
          <p:nvPr/>
        </p:nvSpPr>
        <p:spPr>
          <a:xfrm rot="3600000">
            <a:off x="3286623" y="3546013"/>
            <a:ext cx="216024" cy="482177"/>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1" name="Down Arrow 10"/>
          <p:cNvSpPr/>
          <p:nvPr/>
        </p:nvSpPr>
        <p:spPr>
          <a:xfrm rot="10800000">
            <a:off x="755577"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Down Arrow 11"/>
          <p:cNvSpPr/>
          <p:nvPr/>
        </p:nvSpPr>
        <p:spPr>
          <a:xfrm>
            <a:off x="1043609"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Down Arrow 12"/>
          <p:cNvSpPr/>
          <p:nvPr/>
        </p:nvSpPr>
        <p:spPr>
          <a:xfrm rot="5400000">
            <a:off x="3311860"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Down Arrow 13"/>
          <p:cNvSpPr/>
          <p:nvPr/>
        </p:nvSpPr>
        <p:spPr>
          <a:xfrm rot="16200000">
            <a:off x="3311860"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Down Arrow 14"/>
          <p:cNvSpPr/>
          <p:nvPr/>
        </p:nvSpPr>
        <p:spPr>
          <a:xfrm rot="10800000">
            <a:off x="3923928"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Down Arrow 15"/>
          <p:cNvSpPr/>
          <p:nvPr/>
        </p:nvSpPr>
        <p:spPr>
          <a:xfrm>
            <a:off x="4211960"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Down Arrow 16"/>
          <p:cNvSpPr/>
          <p:nvPr/>
        </p:nvSpPr>
        <p:spPr>
          <a:xfrm rot="10800000">
            <a:off x="3923928"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Down Arrow 17"/>
          <p:cNvSpPr/>
          <p:nvPr/>
        </p:nvSpPr>
        <p:spPr>
          <a:xfrm>
            <a:off x="4211960"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Down Arrow 19"/>
          <p:cNvSpPr/>
          <p:nvPr/>
        </p:nvSpPr>
        <p:spPr>
          <a:xfrm rot="5400000">
            <a:off x="3311860"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Down Arrow 20"/>
          <p:cNvSpPr/>
          <p:nvPr/>
        </p:nvSpPr>
        <p:spPr>
          <a:xfrm rot="16200000">
            <a:off x="3311860"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Down Arrow 23"/>
          <p:cNvSpPr/>
          <p:nvPr/>
        </p:nvSpPr>
        <p:spPr>
          <a:xfrm rot="5400000">
            <a:off x="2015716"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Down Arrow 24"/>
          <p:cNvSpPr/>
          <p:nvPr/>
        </p:nvSpPr>
        <p:spPr>
          <a:xfrm rot="16200000">
            <a:off x="2015716"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Down Arrow 25"/>
          <p:cNvSpPr/>
          <p:nvPr/>
        </p:nvSpPr>
        <p:spPr>
          <a:xfrm rot="5400000">
            <a:off x="2015716"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Down Arrow 26"/>
          <p:cNvSpPr/>
          <p:nvPr/>
        </p:nvSpPr>
        <p:spPr>
          <a:xfrm rot="16200000">
            <a:off x="2015716"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Down Arrow 27"/>
          <p:cNvSpPr/>
          <p:nvPr/>
        </p:nvSpPr>
        <p:spPr>
          <a:xfrm rot="10800000">
            <a:off x="3923928"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Down Arrow 28"/>
          <p:cNvSpPr/>
          <p:nvPr/>
        </p:nvSpPr>
        <p:spPr>
          <a:xfrm>
            <a:off x="4211960"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Up-Down Arrow 29"/>
          <p:cNvSpPr/>
          <p:nvPr/>
        </p:nvSpPr>
        <p:spPr>
          <a:xfrm rot="5400000">
            <a:off x="2499960" y="3700840"/>
            <a:ext cx="216024" cy="1976600"/>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Rounded Rectangle 30"/>
          <p:cNvSpPr/>
          <p:nvPr/>
        </p:nvSpPr>
        <p:spPr>
          <a:xfrm>
            <a:off x="2267744" y="3068960"/>
            <a:ext cx="1008112"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Node</a:t>
            </a:r>
          </a:p>
          <a:p>
            <a:pPr algn="ctr"/>
            <a:r>
              <a:rPr lang="en-US" dirty="0" smtClean="0"/>
              <a:t>cache</a:t>
            </a:r>
          </a:p>
        </p:txBody>
      </p:sp>
      <p:sp>
        <p:nvSpPr>
          <p:cNvPr id="32" name="Rounded Rectangle 31"/>
          <p:cNvSpPr/>
          <p:nvPr/>
        </p:nvSpPr>
        <p:spPr>
          <a:xfrm>
            <a:off x="2267744" y="2132856"/>
            <a:ext cx="1008112"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Vertex </a:t>
            </a:r>
          </a:p>
          <a:p>
            <a:pPr algn="ctr"/>
            <a:r>
              <a:rPr lang="en-US" dirty="0" smtClean="0"/>
              <a:t>cache </a:t>
            </a:r>
          </a:p>
        </p:txBody>
      </p:sp>
      <p:sp>
        <p:nvSpPr>
          <p:cNvPr id="33" name="Rectangle 32"/>
          <p:cNvSpPr/>
          <p:nvPr/>
        </p:nvSpPr>
        <p:spPr>
          <a:xfrm>
            <a:off x="1619672" y="2132856"/>
            <a:ext cx="360040" cy="1800200"/>
          </a:xfrm>
          <a:prstGeom prst="rect">
            <a:avLst/>
          </a:prstGeom>
          <a:solidFill>
            <a:srgbClr val="8E793E"/>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L2 </a:t>
            </a:r>
            <a:endParaRPr lang="en-US" dirty="0"/>
          </a:p>
        </p:txBody>
      </p:sp>
      <p:sp>
        <p:nvSpPr>
          <p:cNvPr id="34" name="Rounded Rectangle 33"/>
          <p:cNvSpPr/>
          <p:nvPr/>
        </p:nvSpPr>
        <p:spPr>
          <a:xfrm>
            <a:off x="3563888" y="3068960"/>
            <a:ext cx="1224136"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35" name="Rounded Rectangle 34"/>
          <p:cNvSpPr/>
          <p:nvPr/>
        </p:nvSpPr>
        <p:spPr>
          <a:xfrm>
            <a:off x="3563888" y="2132856"/>
            <a:ext cx="1224136"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36" name="Rounded Rectangle 35"/>
          <p:cNvSpPr/>
          <p:nvPr/>
        </p:nvSpPr>
        <p:spPr>
          <a:xfrm>
            <a:off x="2267744" y="3861048"/>
            <a:ext cx="1008112" cy="648072"/>
          </a:xfrm>
          <a:prstGeom prst="roundRect">
            <a:avLst/>
          </a:prstGeom>
          <a:solidFill>
            <a:srgbClr val="443347"/>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stack</a:t>
            </a:r>
            <a:endParaRPr lang="en-US" dirty="0"/>
          </a:p>
        </p:txBody>
      </p:sp>
      <p:sp>
        <p:nvSpPr>
          <p:cNvPr id="37" name="Rounded Rectangle 36"/>
          <p:cNvSpPr/>
          <p:nvPr/>
        </p:nvSpPr>
        <p:spPr>
          <a:xfrm>
            <a:off x="3563888" y="4005064"/>
            <a:ext cx="1224136" cy="936104"/>
          </a:xfrm>
          <a:prstGeom prst="roundRect">
            <a:avLst/>
          </a:prstGeom>
          <a:solidFill>
            <a:schemeClr val="bg2">
              <a:lumMod val="7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IO unit</a:t>
            </a:r>
            <a:endParaRPr lang="en-US" dirty="0"/>
          </a:p>
        </p:txBody>
      </p:sp>
      <p:sp>
        <p:nvSpPr>
          <p:cNvPr id="38" name="Rounded Rectangle 37"/>
          <p:cNvSpPr/>
          <p:nvPr/>
        </p:nvSpPr>
        <p:spPr>
          <a:xfrm>
            <a:off x="323528" y="5229200"/>
            <a:ext cx="4464496" cy="432048"/>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GP </a:t>
            </a:r>
            <a:r>
              <a:rPr lang="en-US" dirty="0" err="1" smtClean="0"/>
              <a:t>shaders</a:t>
            </a:r>
            <a:endParaRPr lang="en-US" dirty="0"/>
          </a:p>
        </p:txBody>
      </p:sp>
      <p:sp>
        <p:nvSpPr>
          <p:cNvPr id="39" name="Rectangle 38"/>
          <p:cNvSpPr/>
          <p:nvPr/>
        </p:nvSpPr>
        <p:spPr>
          <a:xfrm>
            <a:off x="323528" y="2132856"/>
            <a:ext cx="1296144" cy="2808312"/>
          </a:xfrm>
          <a:prstGeom prst="rect">
            <a:avLst/>
          </a:prstGeom>
          <a:solidFill>
            <a:srgbClr val="6B572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Main</a:t>
            </a:r>
          </a:p>
          <a:p>
            <a:pPr algn="ctr"/>
            <a:r>
              <a:rPr lang="en-US" dirty="0" smtClean="0"/>
              <a:t>memory</a:t>
            </a:r>
            <a:endParaRPr lang="en-US" dirty="0"/>
          </a:p>
        </p:txBody>
      </p:sp>
      <p:sp>
        <p:nvSpPr>
          <p:cNvPr id="40" name="GP-&gt;IO"/>
          <p:cNvSpPr/>
          <p:nvPr/>
        </p:nvSpPr>
        <p:spPr>
          <a:xfrm rot="10800000">
            <a:off x="3923929"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1" name="IO-&gt;GP"/>
          <p:cNvSpPr/>
          <p:nvPr/>
        </p:nvSpPr>
        <p:spPr>
          <a:xfrm>
            <a:off x="4211960"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2" name="Rounded Rectangle 41"/>
          <p:cNvSpPr/>
          <p:nvPr/>
        </p:nvSpPr>
        <p:spPr>
          <a:xfrm>
            <a:off x="2123728" y="1988840"/>
            <a:ext cx="2808312" cy="1800200"/>
          </a:xfrm>
          <a:prstGeom prst="roundRect">
            <a:avLst>
              <a:gd name="adj" fmla="val 18279"/>
            </a:avLst>
          </a:prstGeom>
          <a:no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par>
                                <p:cTn id="21" presetID="10" presetClass="exit" presetSubtype="0" fill="hold" grpId="1" nodeType="with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par>
                                <p:cTn id="35" presetID="10" presetClass="exit" presetSubtype="0" fill="hold" grpId="1" nodeType="withEffect">
                                  <p:stCondLst>
                                    <p:cond delay="0"/>
                                  </p:stCondLst>
                                  <p:childTnLst>
                                    <p:animEffect transition="out" filter="fade">
                                      <p:cBhvr>
                                        <p:cTn id="36" dur="500"/>
                                        <p:tgtEl>
                                          <p:spTgt spid="42"/>
                                        </p:tgtEl>
                                      </p:cBhvr>
                                    </p:animEffect>
                                    <p:set>
                                      <p:cBhvr>
                                        <p:cTn id="37" dur="1" fill="hold">
                                          <p:stCondLst>
                                            <p:cond delay="499"/>
                                          </p:stCondLst>
                                        </p:cTn>
                                        <p:tgtEl>
                                          <p:spTgt spid="4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500"/>
                                        <p:tgtEl>
                                          <p:spTgt spid="6">
                                            <p:txEl>
                                              <p:pRg st="5" end="5"/>
                                            </p:txEl>
                                          </p:spTgt>
                                        </p:tgtEl>
                                      </p:cBhvr>
                                    </p:animEffect>
                                  </p:childTnLst>
                                </p:cTn>
                              </p:par>
                              <p:par>
                                <p:cTn id="43" presetID="10" presetClass="exit" presetSubtype="0" fill="hold" grpId="1" nodeType="withEffect">
                                  <p:stCondLst>
                                    <p:cond delay="0"/>
                                  </p:stCondLst>
                                  <p:childTnLst>
                                    <p:animEffect transition="out" filter="fade">
                                      <p:cBhvr>
                                        <p:cTn id="44" dur="500"/>
                                        <p:tgtEl>
                                          <p:spTgt spid="41"/>
                                        </p:tgtEl>
                                      </p:cBhvr>
                                    </p:animEffect>
                                    <p:set>
                                      <p:cBhvr>
                                        <p:cTn id="45" dur="1" fill="hold">
                                          <p:stCondLst>
                                            <p:cond delay="499"/>
                                          </p:stCondLst>
                                        </p:cTn>
                                        <p:tgtEl>
                                          <p:spTgt spid="41"/>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0" grpId="1" animBg="1"/>
      <p:bldP spid="41" grpId="0" animBg="1"/>
      <p:bldP spid="41" grpId="1" animBg="1"/>
      <p:bldP spid="42" grpId="0" animBg="1"/>
      <p:bldP spid="42"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ropbox\My Dropbox\DRPU\cellHwWSCG2010\wscg2010\images\fairy_forest.png"/>
          <p:cNvPicPr>
            <a:picLocks noChangeAspect="1" noChangeArrowheads="1"/>
          </p:cNvPicPr>
          <p:nvPr/>
        </p:nvPicPr>
        <p:blipFill>
          <a:blip r:embed="rId3" cstate="print"/>
          <a:srcRect/>
          <a:stretch>
            <a:fillRect/>
          </a:stretch>
        </p:blipFill>
        <p:spPr bwMode="auto">
          <a:xfrm>
            <a:off x="683568" y="1844824"/>
            <a:ext cx="3960440" cy="3960440"/>
          </a:xfrm>
          <a:prstGeom prst="rect">
            <a:avLst/>
          </a:prstGeom>
          <a:noFill/>
        </p:spPr>
      </p:pic>
      <p:sp>
        <p:nvSpPr>
          <p:cNvPr id="2" name="Title 1"/>
          <p:cNvSpPr>
            <a:spLocks noGrp="1"/>
          </p:cNvSpPr>
          <p:nvPr>
            <p:ph type="title"/>
          </p:nvPr>
        </p:nvSpPr>
        <p:spPr/>
        <p:txBody>
          <a:bodyPr/>
          <a:lstStyle/>
          <a:p>
            <a:r>
              <a:rPr lang="en-US" dirty="0" err="1" smtClean="0"/>
              <a:t>Shader</a:t>
            </a:r>
            <a:r>
              <a:rPr lang="en-US" dirty="0" smtClean="0"/>
              <a:t> types – tail recursion</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14" name="Content Placeholder 3"/>
          <p:cNvSpPr txBox="1">
            <a:spLocks/>
          </p:cNvSpPr>
          <p:nvPr/>
        </p:nvSpPr>
        <p:spPr>
          <a:xfrm>
            <a:off x="5148064" y="1772816"/>
            <a:ext cx="2448272"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MRays</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BW [</a:t>
            </a:r>
            <a:r>
              <a:rPr lang="en-US" sz="3000" dirty="0" err="1" smtClean="0">
                <a:latin typeface="Calibri" pitchFamily="34" charset="0"/>
                <a:cs typeface="+mn-cs"/>
              </a:rPr>
              <a:t>GBps</a:t>
            </a:r>
            <a:r>
              <a:rPr lang="en-US" sz="3000" dirty="0" smtClean="0">
                <a:latin typeface="Calibri" pitchFamily="34" charset="0"/>
                <a:cs typeface="+mn-cs"/>
              </a:rPr>
              <a:t>]:</a:t>
            </a: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L1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L2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Latency:</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7452320"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52.3</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00B050"/>
                </a:solidFill>
                <a:latin typeface="Calibri" pitchFamily="34" charset="0"/>
                <a:cs typeface="+mn-cs"/>
              </a:rPr>
              <a:t>6.2</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59.5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C00000"/>
                </a:solidFill>
                <a:latin typeface="Calibri" pitchFamily="34" charset="0"/>
                <a:cs typeface="+mn-cs"/>
              </a:rPr>
              <a:t>78.5</a:t>
            </a:r>
            <a:endParaRPr kumimoji="0" lang="en-US" sz="30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solidFill>
                  <a:srgbClr val="00B050"/>
                </a:solidFill>
                <a:latin typeface="Calibri" pitchFamily="34" charset="0"/>
                <a:cs typeface="+mn-cs"/>
              </a:rPr>
              <a:t>5.0M</a:t>
            </a:r>
            <a:endParaRPr kumimoji="0" lang="en-US" sz="3000" b="1" i="0" u="none" strike="noStrike" kern="1200" cap="none" spc="0" normalizeH="0" baseline="0" noProof="0" dirty="0">
              <a:ln>
                <a:noFill/>
              </a:ln>
              <a:solidFill>
                <a:srgbClr val="00B050"/>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500"/>
                                        <p:tgtEl>
                                          <p:spTgt spid="14">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fad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treelets</a:t>
            </a:r>
            <a:endParaRPr lang="en-US" dirty="0"/>
          </a:p>
        </p:txBody>
      </p:sp>
      <p:sp>
        <p:nvSpPr>
          <p:cNvPr id="3" name="Text Placeholder 2"/>
          <p:cNvSpPr>
            <a:spLocks noGrp="1"/>
          </p:cNvSpPr>
          <p:nvPr>
            <p:ph type="body" sz="quarter" idx="10"/>
          </p:nvPr>
        </p:nvSpPr>
        <p:spPr/>
        <p:txBody>
          <a:bodyPr/>
          <a:lstStyle/>
          <a:p>
            <a:r>
              <a:rPr lang="en-US" dirty="0" smtClean="0"/>
              <a:t>Towards cache coherency</a:t>
            </a:r>
            <a:endParaRPr lang="en-US" dirty="0"/>
          </a:p>
        </p:txBody>
      </p:sp>
      <p:sp>
        <p:nvSpPr>
          <p:cNvPr id="9" name="Oval 8"/>
          <p:cNvSpPr/>
          <p:nvPr/>
        </p:nvSpPr>
        <p:spPr>
          <a:xfrm>
            <a:off x="4388644" y="2545227"/>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0" name="Oval 9"/>
          <p:cNvSpPr/>
          <p:nvPr/>
        </p:nvSpPr>
        <p:spPr>
          <a:xfrm>
            <a:off x="2732460" y="3337315"/>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1" name="Oval 10"/>
          <p:cNvSpPr/>
          <p:nvPr/>
        </p:nvSpPr>
        <p:spPr>
          <a:xfrm>
            <a:off x="6116836" y="3337315"/>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2" name="Oval 11"/>
          <p:cNvSpPr/>
          <p:nvPr/>
        </p:nvSpPr>
        <p:spPr>
          <a:xfrm>
            <a:off x="5324748" y="4201411"/>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3" name="Oval 12"/>
          <p:cNvSpPr/>
          <p:nvPr/>
        </p:nvSpPr>
        <p:spPr>
          <a:xfrm>
            <a:off x="7052940" y="4201411"/>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4" name="Oval 13"/>
          <p:cNvSpPr/>
          <p:nvPr/>
        </p:nvSpPr>
        <p:spPr>
          <a:xfrm>
            <a:off x="1868364" y="4201411"/>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5" name="Oval 14"/>
          <p:cNvSpPr/>
          <p:nvPr/>
        </p:nvSpPr>
        <p:spPr>
          <a:xfrm>
            <a:off x="3596556" y="4201411"/>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6" name="Oval 15"/>
          <p:cNvSpPr/>
          <p:nvPr/>
        </p:nvSpPr>
        <p:spPr>
          <a:xfrm>
            <a:off x="6620892"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7" name="Oval 16"/>
          <p:cNvSpPr/>
          <p:nvPr/>
        </p:nvSpPr>
        <p:spPr>
          <a:xfrm>
            <a:off x="7484988"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18" name="Oval 17"/>
          <p:cNvSpPr/>
          <p:nvPr/>
        </p:nvSpPr>
        <p:spPr>
          <a:xfrm>
            <a:off x="4028604"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20" name="Oval 19"/>
          <p:cNvSpPr/>
          <p:nvPr/>
        </p:nvSpPr>
        <p:spPr>
          <a:xfrm>
            <a:off x="5756796"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21" name="Oval 20"/>
          <p:cNvSpPr/>
          <p:nvPr/>
        </p:nvSpPr>
        <p:spPr>
          <a:xfrm>
            <a:off x="3164508"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24" name="Oval 23"/>
          <p:cNvSpPr/>
          <p:nvPr/>
        </p:nvSpPr>
        <p:spPr>
          <a:xfrm>
            <a:off x="4892700"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25" name="Oval 24"/>
          <p:cNvSpPr/>
          <p:nvPr/>
        </p:nvSpPr>
        <p:spPr>
          <a:xfrm>
            <a:off x="1436316"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sp>
        <p:nvSpPr>
          <p:cNvPr id="26" name="Oval 25"/>
          <p:cNvSpPr/>
          <p:nvPr/>
        </p:nvSpPr>
        <p:spPr>
          <a:xfrm>
            <a:off x="2300412" y="4849483"/>
            <a:ext cx="432048" cy="432048"/>
          </a:xfrm>
          <a:prstGeom prst="ellipse">
            <a:avLst/>
          </a:prstGeom>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b="1" dirty="0"/>
          </a:p>
        </p:txBody>
      </p:sp>
      <p:cxnSp>
        <p:nvCxnSpPr>
          <p:cNvPr id="28" name="Straight Connector 27"/>
          <p:cNvCxnSpPr>
            <a:stCxn id="17" idx="1"/>
            <a:endCxn id="13" idx="5"/>
          </p:cNvCxnSpPr>
          <p:nvPr/>
        </p:nvCxnSpPr>
        <p:spPr>
          <a:xfrm rot="16200000" flipV="1">
            <a:off x="7313704"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6" idx="7"/>
            <a:endCxn id="13" idx="3"/>
          </p:cNvCxnSpPr>
          <p:nvPr/>
        </p:nvCxnSpPr>
        <p:spPr>
          <a:xfrm rot="5400000" flipH="1" flipV="1">
            <a:off x="6881656"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20" idx="1"/>
            <a:endCxn id="12" idx="5"/>
          </p:cNvCxnSpPr>
          <p:nvPr/>
        </p:nvCxnSpPr>
        <p:spPr>
          <a:xfrm rot="16200000" flipV="1">
            <a:off x="5585512"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4" idx="7"/>
            <a:endCxn id="12" idx="3"/>
          </p:cNvCxnSpPr>
          <p:nvPr/>
        </p:nvCxnSpPr>
        <p:spPr>
          <a:xfrm rot="5400000" flipH="1" flipV="1">
            <a:off x="5153464"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8" idx="1"/>
            <a:endCxn id="15" idx="5"/>
          </p:cNvCxnSpPr>
          <p:nvPr/>
        </p:nvCxnSpPr>
        <p:spPr>
          <a:xfrm rot="16200000" flipV="1">
            <a:off x="3857320"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7"/>
            <a:endCxn id="15" idx="3"/>
          </p:cNvCxnSpPr>
          <p:nvPr/>
        </p:nvCxnSpPr>
        <p:spPr>
          <a:xfrm rot="5400000" flipH="1" flipV="1">
            <a:off x="3425272"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26" idx="1"/>
            <a:endCxn id="14" idx="5"/>
          </p:cNvCxnSpPr>
          <p:nvPr/>
        </p:nvCxnSpPr>
        <p:spPr>
          <a:xfrm rot="16200000" flipV="1">
            <a:off x="2129128"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25" idx="7"/>
            <a:endCxn id="14" idx="3"/>
          </p:cNvCxnSpPr>
          <p:nvPr/>
        </p:nvCxnSpPr>
        <p:spPr>
          <a:xfrm rot="5400000" flipH="1" flipV="1">
            <a:off x="1697080" y="4678199"/>
            <a:ext cx="342568" cy="12654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15" idx="1"/>
            <a:endCxn id="10" idx="5"/>
          </p:cNvCxnSpPr>
          <p:nvPr/>
        </p:nvCxnSpPr>
        <p:spPr>
          <a:xfrm rot="16200000" flipV="1">
            <a:off x="3101236" y="3706091"/>
            <a:ext cx="558592" cy="558592"/>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13" idx="1"/>
            <a:endCxn id="11" idx="5"/>
          </p:cNvCxnSpPr>
          <p:nvPr/>
        </p:nvCxnSpPr>
        <p:spPr>
          <a:xfrm rot="16200000" flipV="1">
            <a:off x="6521616" y="3670087"/>
            <a:ext cx="558592" cy="63060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1" idx="1"/>
            <a:endCxn id="9" idx="5"/>
          </p:cNvCxnSpPr>
          <p:nvPr/>
        </p:nvCxnSpPr>
        <p:spPr>
          <a:xfrm rot="16200000" flipV="1">
            <a:off x="5225472" y="2445951"/>
            <a:ext cx="486584" cy="1422688"/>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14" idx="7"/>
            <a:endCxn id="10" idx="3"/>
          </p:cNvCxnSpPr>
          <p:nvPr/>
        </p:nvCxnSpPr>
        <p:spPr>
          <a:xfrm rot="5400000" flipH="1" flipV="1">
            <a:off x="2237140" y="3706091"/>
            <a:ext cx="558592" cy="558592"/>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12" idx="7"/>
            <a:endCxn id="11" idx="3"/>
          </p:cNvCxnSpPr>
          <p:nvPr/>
        </p:nvCxnSpPr>
        <p:spPr>
          <a:xfrm rot="5400000" flipH="1" flipV="1">
            <a:off x="5657520" y="3742095"/>
            <a:ext cx="558592" cy="486584"/>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0" idx="7"/>
            <a:endCxn id="9" idx="3"/>
          </p:cNvCxnSpPr>
          <p:nvPr/>
        </p:nvCxnSpPr>
        <p:spPr>
          <a:xfrm rot="5400000" flipH="1" flipV="1">
            <a:off x="3533284" y="2481955"/>
            <a:ext cx="486584" cy="1350680"/>
          </a:xfrm>
          <a:prstGeom prst="line">
            <a:avLst/>
          </a:prstGeom>
          <a:ln w="254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Content Placeholder 3"/>
          <p:cNvSpPr txBox="1">
            <a:spLocks/>
          </p:cNvSpPr>
          <p:nvPr/>
        </p:nvSpPr>
        <p:spPr>
          <a:xfrm>
            <a:off x="0" y="1124744"/>
            <a:ext cx="9144000" cy="1224136"/>
          </a:xfrm>
          <a:prstGeom prst="rect">
            <a:avLst/>
          </a:prstGeom>
        </p:spPr>
        <p:txBody>
          <a:bodyPr lIns="144000" tIns="144000">
            <a:normAutofit/>
          </a:bodyPr>
          <a:lstStyle/>
          <a:p>
            <a:pPr marL="448056" lvl="0" indent="-384048" fontAlgn="auto">
              <a:spcBef>
                <a:spcPct val="20000"/>
              </a:spcBef>
              <a:spcAft>
                <a:spcPts val="0"/>
              </a:spcAft>
              <a:buClr>
                <a:srgbClr val="FFC000"/>
              </a:buClr>
              <a:buSzPct val="70000"/>
              <a:buFont typeface="Wingdings 2" pitchFamily="18" charset="2"/>
              <a:buChar char=""/>
              <a:defRPr/>
            </a:pPr>
            <a:r>
              <a:rPr lang="en-US" sz="2800" dirty="0" smtClean="0">
                <a:latin typeface="+mn-lt"/>
              </a:rPr>
              <a:t>Architecture Considerations for Tracing Incoherent Rays</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448056" lvl="0" indent="-384048" fontAlgn="auto">
              <a:spcBef>
                <a:spcPct val="20000"/>
              </a:spcBef>
              <a:spcAft>
                <a:spcPts val="0"/>
              </a:spcAft>
              <a:buClr>
                <a:srgbClr val="FFC000"/>
              </a:buClr>
              <a:buSzPct val="70000"/>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lang="en-US" sz="2400" i="1" dirty="0" smtClean="0">
                <a:solidFill>
                  <a:schemeClr val="accent6">
                    <a:lumMod val="40000"/>
                    <a:lumOff val="60000"/>
                  </a:schemeClr>
                </a:solidFill>
                <a:latin typeface="+mn-lt"/>
              </a:rPr>
              <a:t> [</a:t>
            </a:r>
            <a:r>
              <a:rPr lang="en-US" sz="2400" i="1" dirty="0" err="1" smtClean="0">
                <a:solidFill>
                  <a:schemeClr val="accent6">
                    <a:lumMod val="40000"/>
                    <a:lumOff val="60000"/>
                  </a:schemeClr>
                </a:solidFill>
                <a:latin typeface="+mn-lt"/>
              </a:rPr>
              <a:t>Aila</a:t>
            </a:r>
            <a:r>
              <a:rPr lang="en-US" sz="2400" i="1" dirty="0" smtClean="0">
                <a:solidFill>
                  <a:schemeClr val="accent6">
                    <a:lumMod val="40000"/>
                    <a:lumOff val="60000"/>
                  </a:schemeClr>
                </a:solidFill>
                <a:latin typeface="+mn-lt"/>
              </a:rPr>
              <a:t> and </a:t>
            </a:r>
            <a:r>
              <a:rPr lang="en-US" sz="2400" i="1" dirty="0" err="1" smtClean="0">
                <a:solidFill>
                  <a:schemeClr val="accent6">
                    <a:lumMod val="40000"/>
                    <a:lumOff val="60000"/>
                  </a:schemeClr>
                </a:solidFill>
                <a:latin typeface="+mn-lt"/>
              </a:rPr>
              <a:t>Karras</a:t>
            </a:r>
            <a:r>
              <a:rPr lang="en-US" sz="2400" i="1" dirty="0" smtClean="0">
                <a:solidFill>
                  <a:schemeClr val="accent6">
                    <a:lumMod val="40000"/>
                    <a:lumOff val="60000"/>
                  </a:schemeClr>
                </a:solidFill>
                <a:latin typeface="+mn-lt"/>
              </a:rPr>
              <a:t> 2010]</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56" name="Content Placeholder 3"/>
          <p:cNvSpPr txBox="1">
            <a:spLocks/>
          </p:cNvSpPr>
          <p:nvPr/>
        </p:nvSpPr>
        <p:spPr>
          <a:xfrm>
            <a:off x="0" y="5589240"/>
            <a:ext cx="9144000" cy="1224136"/>
          </a:xfrm>
          <a:prstGeom prst="rect">
            <a:avLst/>
          </a:prstGeom>
        </p:spPr>
        <p:txBody>
          <a:bodyPr lIns="144000" tIns="144000">
            <a:normAutofit/>
          </a:bodyPr>
          <a:lstStyle/>
          <a:p>
            <a:pPr marL="448056" lvl="0" indent="-384048" fontAlgn="auto">
              <a:spcBef>
                <a:spcPct val="20000"/>
              </a:spcBef>
              <a:spcAft>
                <a:spcPts val="0"/>
              </a:spcAft>
              <a:buClr>
                <a:srgbClr val="FFC000"/>
              </a:buClr>
              <a:buSzPct val="70000"/>
              <a:buFont typeface="Wingdings 2" pitchFamily="18" charset="2"/>
              <a:buChar char=""/>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Each </a:t>
            </a:r>
            <a:r>
              <a:rPr kumimoji="0" lang="en-US" sz="2800" b="0" i="0" u="none" strike="noStrike" kern="1200" cap="none" spc="0" normalizeH="0" baseline="0" noProof="0" dirty="0" err="1" smtClean="0">
                <a:ln>
                  <a:noFill/>
                </a:ln>
                <a:solidFill>
                  <a:schemeClr val="tx1"/>
                </a:solidFill>
                <a:effectLst/>
                <a:uLnTx/>
                <a:uFillTx/>
                <a:latin typeface="+mn-lt"/>
                <a:ea typeface="+mn-ea"/>
                <a:cs typeface="+mn-cs"/>
              </a:rPr>
              <a:t>treelet</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fits into cache</a:t>
            </a: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Freeform 39"/>
          <p:cNvSpPr/>
          <p:nvPr/>
        </p:nvSpPr>
        <p:spPr>
          <a:xfrm>
            <a:off x="1364343" y="4003080"/>
            <a:ext cx="1512531" cy="1451428"/>
          </a:xfrm>
          <a:custGeom>
            <a:avLst/>
            <a:gdLst>
              <a:gd name="connsiteX0" fmla="*/ 609600 w 1512531"/>
              <a:gd name="connsiteY0" fmla="*/ 0 h 1451428"/>
              <a:gd name="connsiteX1" fmla="*/ 609600 w 1512531"/>
              <a:gd name="connsiteY1" fmla="*/ 0 h 1451428"/>
              <a:gd name="connsiteX2" fmla="*/ 493486 w 1512531"/>
              <a:gd name="connsiteY2" fmla="*/ 72571 h 1451428"/>
              <a:gd name="connsiteX3" fmla="*/ 449943 w 1512531"/>
              <a:gd name="connsiteY3" fmla="*/ 87085 h 1451428"/>
              <a:gd name="connsiteX4" fmla="*/ 420914 w 1512531"/>
              <a:gd name="connsiteY4" fmla="*/ 130628 h 1451428"/>
              <a:gd name="connsiteX5" fmla="*/ 319314 w 1512531"/>
              <a:gd name="connsiteY5" fmla="*/ 261257 h 1451428"/>
              <a:gd name="connsiteX6" fmla="*/ 275771 w 1512531"/>
              <a:gd name="connsiteY6" fmla="*/ 348342 h 1451428"/>
              <a:gd name="connsiteX7" fmla="*/ 217714 w 1512531"/>
              <a:gd name="connsiteY7" fmla="*/ 435428 h 1451428"/>
              <a:gd name="connsiteX8" fmla="*/ 145143 w 1512531"/>
              <a:gd name="connsiteY8" fmla="*/ 566057 h 1451428"/>
              <a:gd name="connsiteX9" fmla="*/ 116114 w 1512531"/>
              <a:gd name="connsiteY9" fmla="*/ 609600 h 1451428"/>
              <a:gd name="connsiteX10" fmla="*/ 72571 w 1512531"/>
              <a:gd name="connsiteY10" fmla="*/ 696685 h 1451428"/>
              <a:gd name="connsiteX11" fmla="*/ 29028 w 1512531"/>
              <a:gd name="connsiteY11" fmla="*/ 856342 h 1451428"/>
              <a:gd name="connsiteX12" fmla="*/ 14514 w 1512531"/>
              <a:gd name="connsiteY12" fmla="*/ 899885 h 1451428"/>
              <a:gd name="connsiteX13" fmla="*/ 0 w 1512531"/>
              <a:gd name="connsiteY13" fmla="*/ 957942 h 1451428"/>
              <a:gd name="connsiteX14" fmla="*/ 14514 w 1512531"/>
              <a:gd name="connsiteY14" fmla="*/ 1175657 h 1451428"/>
              <a:gd name="connsiteX15" fmla="*/ 29028 w 1512531"/>
              <a:gd name="connsiteY15" fmla="*/ 1219200 h 1451428"/>
              <a:gd name="connsiteX16" fmla="*/ 174171 w 1512531"/>
              <a:gd name="connsiteY16" fmla="*/ 1364342 h 1451428"/>
              <a:gd name="connsiteX17" fmla="*/ 217714 w 1512531"/>
              <a:gd name="connsiteY17" fmla="*/ 1393371 h 1451428"/>
              <a:gd name="connsiteX18" fmla="*/ 319314 w 1512531"/>
              <a:gd name="connsiteY18" fmla="*/ 1422400 h 1451428"/>
              <a:gd name="connsiteX19" fmla="*/ 449943 w 1512531"/>
              <a:gd name="connsiteY19" fmla="*/ 1436914 h 1451428"/>
              <a:gd name="connsiteX20" fmla="*/ 682171 w 1512531"/>
              <a:gd name="connsiteY20" fmla="*/ 1451428 h 1451428"/>
              <a:gd name="connsiteX21" fmla="*/ 1074057 w 1512531"/>
              <a:gd name="connsiteY21" fmla="*/ 1422400 h 1451428"/>
              <a:gd name="connsiteX22" fmla="*/ 1161143 w 1512531"/>
              <a:gd name="connsiteY22" fmla="*/ 1393371 h 1451428"/>
              <a:gd name="connsiteX23" fmla="*/ 1248228 w 1512531"/>
              <a:gd name="connsiteY23" fmla="*/ 1364342 h 1451428"/>
              <a:gd name="connsiteX24" fmla="*/ 1291771 w 1512531"/>
              <a:gd name="connsiteY24" fmla="*/ 1349828 h 1451428"/>
              <a:gd name="connsiteX25" fmla="*/ 1335314 w 1512531"/>
              <a:gd name="connsiteY25" fmla="*/ 1335314 h 1451428"/>
              <a:gd name="connsiteX26" fmla="*/ 1422400 w 1512531"/>
              <a:gd name="connsiteY26" fmla="*/ 1277257 h 1451428"/>
              <a:gd name="connsiteX27" fmla="*/ 1480457 w 1512531"/>
              <a:gd name="connsiteY27" fmla="*/ 1204685 h 1451428"/>
              <a:gd name="connsiteX28" fmla="*/ 1509486 w 1512531"/>
              <a:gd name="connsiteY28" fmla="*/ 1117600 h 1451428"/>
              <a:gd name="connsiteX29" fmla="*/ 1465943 w 1512531"/>
              <a:gd name="connsiteY29" fmla="*/ 885371 h 1451428"/>
              <a:gd name="connsiteX30" fmla="*/ 1436914 w 1512531"/>
              <a:gd name="connsiteY30" fmla="*/ 841828 h 1451428"/>
              <a:gd name="connsiteX31" fmla="*/ 1407886 w 1512531"/>
              <a:gd name="connsiteY31" fmla="*/ 754742 h 1451428"/>
              <a:gd name="connsiteX32" fmla="*/ 1393371 w 1512531"/>
              <a:gd name="connsiteY32" fmla="*/ 711200 h 1451428"/>
              <a:gd name="connsiteX33" fmla="*/ 1349828 w 1512531"/>
              <a:gd name="connsiteY33" fmla="*/ 624114 h 1451428"/>
              <a:gd name="connsiteX34" fmla="*/ 1320800 w 1512531"/>
              <a:gd name="connsiteY34" fmla="*/ 580571 h 1451428"/>
              <a:gd name="connsiteX35" fmla="*/ 1291771 w 1512531"/>
              <a:gd name="connsiteY35" fmla="*/ 493485 h 1451428"/>
              <a:gd name="connsiteX36" fmla="*/ 1277257 w 1512531"/>
              <a:gd name="connsiteY36" fmla="*/ 449942 h 1451428"/>
              <a:gd name="connsiteX37" fmla="*/ 1175657 w 1512531"/>
              <a:gd name="connsiteY37" fmla="*/ 319314 h 1451428"/>
              <a:gd name="connsiteX38" fmla="*/ 1088571 w 1512531"/>
              <a:gd name="connsiteY38" fmla="*/ 261257 h 1451428"/>
              <a:gd name="connsiteX39" fmla="*/ 1016000 w 1512531"/>
              <a:gd name="connsiteY39" fmla="*/ 203200 h 1451428"/>
              <a:gd name="connsiteX40" fmla="*/ 972457 w 1512531"/>
              <a:gd name="connsiteY40" fmla="*/ 159657 h 1451428"/>
              <a:gd name="connsiteX41" fmla="*/ 885371 w 1512531"/>
              <a:gd name="connsiteY41" fmla="*/ 130628 h 1451428"/>
              <a:gd name="connsiteX42" fmla="*/ 798286 w 1512531"/>
              <a:gd name="connsiteY42" fmla="*/ 101600 h 1451428"/>
              <a:gd name="connsiteX43" fmla="*/ 754743 w 1512531"/>
              <a:gd name="connsiteY43" fmla="*/ 87085 h 1451428"/>
              <a:gd name="connsiteX44" fmla="*/ 667657 w 1512531"/>
              <a:gd name="connsiteY44" fmla="*/ 43542 h 1451428"/>
              <a:gd name="connsiteX45" fmla="*/ 609600 w 1512531"/>
              <a:gd name="connsiteY45" fmla="*/ 0 h 14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12531" h="1451428">
                <a:moveTo>
                  <a:pt x="609600" y="0"/>
                </a:moveTo>
                <a:lnTo>
                  <a:pt x="609600" y="0"/>
                </a:lnTo>
                <a:cubicBezTo>
                  <a:pt x="570895" y="24190"/>
                  <a:pt x="533555" y="50715"/>
                  <a:pt x="493486" y="72571"/>
                </a:cubicBezTo>
                <a:cubicBezTo>
                  <a:pt x="480055" y="79897"/>
                  <a:pt x="461890" y="77528"/>
                  <a:pt x="449943" y="87085"/>
                </a:cubicBezTo>
                <a:cubicBezTo>
                  <a:pt x="436321" y="97982"/>
                  <a:pt x="432081" y="117227"/>
                  <a:pt x="420914" y="130628"/>
                </a:cubicBezTo>
                <a:cubicBezTo>
                  <a:pt x="307232" y="267045"/>
                  <a:pt x="466040" y="41166"/>
                  <a:pt x="319314" y="261257"/>
                </a:cubicBezTo>
                <a:cubicBezTo>
                  <a:pt x="190445" y="454563"/>
                  <a:pt x="375925" y="168067"/>
                  <a:pt x="275771" y="348342"/>
                </a:cubicBezTo>
                <a:cubicBezTo>
                  <a:pt x="258828" y="378840"/>
                  <a:pt x="217714" y="435428"/>
                  <a:pt x="217714" y="435428"/>
                </a:cubicBezTo>
                <a:cubicBezTo>
                  <a:pt x="192168" y="512068"/>
                  <a:pt x="211686" y="466242"/>
                  <a:pt x="145143" y="566057"/>
                </a:cubicBezTo>
                <a:lnTo>
                  <a:pt x="116114" y="609600"/>
                </a:lnTo>
                <a:cubicBezTo>
                  <a:pt x="63179" y="768404"/>
                  <a:pt x="147604" y="527860"/>
                  <a:pt x="72571" y="696685"/>
                </a:cubicBezTo>
                <a:cubicBezTo>
                  <a:pt x="36989" y="776746"/>
                  <a:pt x="48539" y="778299"/>
                  <a:pt x="29028" y="856342"/>
                </a:cubicBezTo>
                <a:cubicBezTo>
                  <a:pt x="25317" y="871185"/>
                  <a:pt x="18717" y="885174"/>
                  <a:pt x="14514" y="899885"/>
                </a:cubicBezTo>
                <a:cubicBezTo>
                  <a:pt x="9034" y="919065"/>
                  <a:pt x="4838" y="938590"/>
                  <a:pt x="0" y="957942"/>
                </a:cubicBezTo>
                <a:cubicBezTo>
                  <a:pt x="4838" y="1030514"/>
                  <a:pt x="6482" y="1103369"/>
                  <a:pt x="14514" y="1175657"/>
                </a:cubicBezTo>
                <a:cubicBezTo>
                  <a:pt x="16203" y="1190863"/>
                  <a:pt x="21598" y="1205826"/>
                  <a:pt x="29028" y="1219200"/>
                </a:cubicBezTo>
                <a:cubicBezTo>
                  <a:pt x="85946" y="1321652"/>
                  <a:pt x="78550" y="1300594"/>
                  <a:pt x="174171" y="1364342"/>
                </a:cubicBezTo>
                <a:cubicBezTo>
                  <a:pt x="188685" y="1374018"/>
                  <a:pt x="201165" y="1387855"/>
                  <a:pt x="217714" y="1393371"/>
                </a:cubicBezTo>
                <a:cubicBezTo>
                  <a:pt x="250224" y="1404207"/>
                  <a:pt x="285474" y="1417194"/>
                  <a:pt x="319314" y="1422400"/>
                </a:cubicBezTo>
                <a:cubicBezTo>
                  <a:pt x="362615" y="1429062"/>
                  <a:pt x="406272" y="1433420"/>
                  <a:pt x="449943" y="1436914"/>
                </a:cubicBezTo>
                <a:cubicBezTo>
                  <a:pt x="527256" y="1443099"/>
                  <a:pt x="604762" y="1446590"/>
                  <a:pt x="682171" y="1451428"/>
                </a:cubicBezTo>
                <a:cubicBezTo>
                  <a:pt x="726483" y="1449096"/>
                  <a:pt x="981187" y="1442301"/>
                  <a:pt x="1074057" y="1422400"/>
                </a:cubicBezTo>
                <a:cubicBezTo>
                  <a:pt x="1103977" y="1415989"/>
                  <a:pt x="1132114" y="1403047"/>
                  <a:pt x="1161143" y="1393371"/>
                </a:cubicBezTo>
                <a:lnTo>
                  <a:pt x="1248228" y="1364342"/>
                </a:lnTo>
                <a:lnTo>
                  <a:pt x="1291771" y="1349828"/>
                </a:lnTo>
                <a:lnTo>
                  <a:pt x="1335314" y="1335314"/>
                </a:lnTo>
                <a:cubicBezTo>
                  <a:pt x="1364343" y="1315962"/>
                  <a:pt x="1411368" y="1310355"/>
                  <a:pt x="1422400" y="1277257"/>
                </a:cubicBezTo>
                <a:cubicBezTo>
                  <a:pt x="1442430" y="1217165"/>
                  <a:pt x="1424184" y="1242201"/>
                  <a:pt x="1480457" y="1204685"/>
                </a:cubicBezTo>
                <a:cubicBezTo>
                  <a:pt x="1490133" y="1175657"/>
                  <a:pt x="1512531" y="1148047"/>
                  <a:pt x="1509486" y="1117600"/>
                </a:cubicBezTo>
                <a:cubicBezTo>
                  <a:pt x="1504379" y="1066532"/>
                  <a:pt x="1502510" y="940220"/>
                  <a:pt x="1465943" y="885371"/>
                </a:cubicBezTo>
                <a:lnTo>
                  <a:pt x="1436914" y="841828"/>
                </a:lnTo>
                <a:lnTo>
                  <a:pt x="1407886" y="754742"/>
                </a:lnTo>
                <a:cubicBezTo>
                  <a:pt x="1403048" y="740228"/>
                  <a:pt x="1401857" y="723930"/>
                  <a:pt x="1393371" y="711200"/>
                </a:cubicBezTo>
                <a:cubicBezTo>
                  <a:pt x="1310181" y="586413"/>
                  <a:pt x="1409920" y="744297"/>
                  <a:pt x="1349828" y="624114"/>
                </a:cubicBezTo>
                <a:cubicBezTo>
                  <a:pt x="1342027" y="608512"/>
                  <a:pt x="1327885" y="596511"/>
                  <a:pt x="1320800" y="580571"/>
                </a:cubicBezTo>
                <a:cubicBezTo>
                  <a:pt x="1308373" y="552609"/>
                  <a:pt x="1301447" y="522514"/>
                  <a:pt x="1291771" y="493485"/>
                </a:cubicBezTo>
                <a:cubicBezTo>
                  <a:pt x="1286933" y="478971"/>
                  <a:pt x="1285744" y="462672"/>
                  <a:pt x="1277257" y="449942"/>
                </a:cubicBezTo>
                <a:cubicBezTo>
                  <a:pt x="1243488" y="399288"/>
                  <a:pt x="1222881" y="356043"/>
                  <a:pt x="1175657" y="319314"/>
                </a:cubicBezTo>
                <a:cubicBezTo>
                  <a:pt x="1148118" y="297895"/>
                  <a:pt x="1088571" y="261257"/>
                  <a:pt x="1088571" y="261257"/>
                </a:cubicBezTo>
                <a:cubicBezTo>
                  <a:pt x="1023652" y="163876"/>
                  <a:pt x="1100128" y="259285"/>
                  <a:pt x="1016000" y="203200"/>
                </a:cubicBezTo>
                <a:cubicBezTo>
                  <a:pt x="998921" y="191814"/>
                  <a:pt x="990400" y="169626"/>
                  <a:pt x="972457" y="159657"/>
                </a:cubicBezTo>
                <a:cubicBezTo>
                  <a:pt x="945709" y="144797"/>
                  <a:pt x="914400" y="140304"/>
                  <a:pt x="885371" y="130628"/>
                </a:cubicBezTo>
                <a:lnTo>
                  <a:pt x="798286" y="101600"/>
                </a:lnTo>
                <a:cubicBezTo>
                  <a:pt x="783772" y="96762"/>
                  <a:pt x="767473" y="95572"/>
                  <a:pt x="754743" y="87085"/>
                </a:cubicBezTo>
                <a:cubicBezTo>
                  <a:pt x="629956" y="3895"/>
                  <a:pt x="787840" y="103634"/>
                  <a:pt x="667657" y="43542"/>
                </a:cubicBezTo>
                <a:cubicBezTo>
                  <a:pt x="604234" y="11830"/>
                  <a:pt x="619276" y="7257"/>
                  <a:pt x="609600" y="0"/>
                </a:cubicBezTo>
                <a:close/>
              </a:path>
            </a:pathLst>
          </a:custGeom>
          <a:solidFill>
            <a:srgbClr val="00B050">
              <a:alpha val="30000"/>
            </a:srgb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1" name="Freeform 50"/>
          <p:cNvSpPr/>
          <p:nvPr/>
        </p:nvSpPr>
        <p:spPr>
          <a:xfrm>
            <a:off x="4788024" y="4007835"/>
            <a:ext cx="1512531" cy="1451428"/>
          </a:xfrm>
          <a:custGeom>
            <a:avLst/>
            <a:gdLst>
              <a:gd name="connsiteX0" fmla="*/ 609600 w 1512531"/>
              <a:gd name="connsiteY0" fmla="*/ 0 h 1451428"/>
              <a:gd name="connsiteX1" fmla="*/ 609600 w 1512531"/>
              <a:gd name="connsiteY1" fmla="*/ 0 h 1451428"/>
              <a:gd name="connsiteX2" fmla="*/ 493486 w 1512531"/>
              <a:gd name="connsiteY2" fmla="*/ 72571 h 1451428"/>
              <a:gd name="connsiteX3" fmla="*/ 449943 w 1512531"/>
              <a:gd name="connsiteY3" fmla="*/ 87085 h 1451428"/>
              <a:gd name="connsiteX4" fmla="*/ 420914 w 1512531"/>
              <a:gd name="connsiteY4" fmla="*/ 130628 h 1451428"/>
              <a:gd name="connsiteX5" fmla="*/ 319314 w 1512531"/>
              <a:gd name="connsiteY5" fmla="*/ 261257 h 1451428"/>
              <a:gd name="connsiteX6" fmla="*/ 275771 w 1512531"/>
              <a:gd name="connsiteY6" fmla="*/ 348342 h 1451428"/>
              <a:gd name="connsiteX7" fmla="*/ 217714 w 1512531"/>
              <a:gd name="connsiteY7" fmla="*/ 435428 h 1451428"/>
              <a:gd name="connsiteX8" fmla="*/ 145143 w 1512531"/>
              <a:gd name="connsiteY8" fmla="*/ 566057 h 1451428"/>
              <a:gd name="connsiteX9" fmla="*/ 116114 w 1512531"/>
              <a:gd name="connsiteY9" fmla="*/ 609600 h 1451428"/>
              <a:gd name="connsiteX10" fmla="*/ 72571 w 1512531"/>
              <a:gd name="connsiteY10" fmla="*/ 696685 h 1451428"/>
              <a:gd name="connsiteX11" fmla="*/ 29028 w 1512531"/>
              <a:gd name="connsiteY11" fmla="*/ 856342 h 1451428"/>
              <a:gd name="connsiteX12" fmla="*/ 14514 w 1512531"/>
              <a:gd name="connsiteY12" fmla="*/ 899885 h 1451428"/>
              <a:gd name="connsiteX13" fmla="*/ 0 w 1512531"/>
              <a:gd name="connsiteY13" fmla="*/ 957942 h 1451428"/>
              <a:gd name="connsiteX14" fmla="*/ 14514 w 1512531"/>
              <a:gd name="connsiteY14" fmla="*/ 1175657 h 1451428"/>
              <a:gd name="connsiteX15" fmla="*/ 29028 w 1512531"/>
              <a:gd name="connsiteY15" fmla="*/ 1219200 h 1451428"/>
              <a:gd name="connsiteX16" fmla="*/ 174171 w 1512531"/>
              <a:gd name="connsiteY16" fmla="*/ 1364342 h 1451428"/>
              <a:gd name="connsiteX17" fmla="*/ 217714 w 1512531"/>
              <a:gd name="connsiteY17" fmla="*/ 1393371 h 1451428"/>
              <a:gd name="connsiteX18" fmla="*/ 319314 w 1512531"/>
              <a:gd name="connsiteY18" fmla="*/ 1422400 h 1451428"/>
              <a:gd name="connsiteX19" fmla="*/ 449943 w 1512531"/>
              <a:gd name="connsiteY19" fmla="*/ 1436914 h 1451428"/>
              <a:gd name="connsiteX20" fmla="*/ 682171 w 1512531"/>
              <a:gd name="connsiteY20" fmla="*/ 1451428 h 1451428"/>
              <a:gd name="connsiteX21" fmla="*/ 1074057 w 1512531"/>
              <a:gd name="connsiteY21" fmla="*/ 1422400 h 1451428"/>
              <a:gd name="connsiteX22" fmla="*/ 1161143 w 1512531"/>
              <a:gd name="connsiteY22" fmla="*/ 1393371 h 1451428"/>
              <a:gd name="connsiteX23" fmla="*/ 1248228 w 1512531"/>
              <a:gd name="connsiteY23" fmla="*/ 1364342 h 1451428"/>
              <a:gd name="connsiteX24" fmla="*/ 1291771 w 1512531"/>
              <a:gd name="connsiteY24" fmla="*/ 1349828 h 1451428"/>
              <a:gd name="connsiteX25" fmla="*/ 1335314 w 1512531"/>
              <a:gd name="connsiteY25" fmla="*/ 1335314 h 1451428"/>
              <a:gd name="connsiteX26" fmla="*/ 1422400 w 1512531"/>
              <a:gd name="connsiteY26" fmla="*/ 1277257 h 1451428"/>
              <a:gd name="connsiteX27" fmla="*/ 1480457 w 1512531"/>
              <a:gd name="connsiteY27" fmla="*/ 1204685 h 1451428"/>
              <a:gd name="connsiteX28" fmla="*/ 1509486 w 1512531"/>
              <a:gd name="connsiteY28" fmla="*/ 1117600 h 1451428"/>
              <a:gd name="connsiteX29" fmla="*/ 1465943 w 1512531"/>
              <a:gd name="connsiteY29" fmla="*/ 885371 h 1451428"/>
              <a:gd name="connsiteX30" fmla="*/ 1436914 w 1512531"/>
              <a:gd name="connsiteY30" fmla="*/ 841828 h 1451428"/>
              <a:gd name="connsiteX31" fmla="*/ 1407886 w 1512531"/>
              <a:gd name="connsiteY31" fmla="*/ 754742 h 1451428"/>
              <a:gd name="connsiteX32" fmla="*/ 1393371 w 1512531"/>
              <a:gd name="connsiteY32" fmla="*/ 711200 h 1451428"/>
              <a:gd name="connsiteX33" fmla="*/ 1349828 w 1512531"/>
              <a:gd name="connsiteY33" fmla="*/ 624114 h 1451428"/>
              <a:gd name="connsiteX34" fmla="*/ 1320800 w 1512531"/>
              <a:gd name="connsiteY34" fmla="*/ 580571 h 1451428"/>
              <a:gd name="connsiteX35" fmla="*/ 1291771 w 1512531"/>
              <a:gd name="connsiteY35" fmla="*/ 493485 h 1451428"/>
              <a:gd name="connsiteX36" fmla="*/ 1277257 w 1512531"/>
              <a:gd name="connsiteY36" fmla="*/ 449942 h 1451428"/>
              <a:gd name="connsiteX37" fmla="*/ 1175657 w 1512531"/>
              <a:gd name="connsiteY37" fmla="*/ 319314 h 1451428"/>
              <a:gd name="connsiteX38" fmla="*/ 1088571 w 1512531"/>
              <a:gd name="connsiteY38" fmla="*/ 261257 h 1451428"/>
              <a:gd name="connsiteX39" fmla="*/ 1016000 w 1512531"/>
              <a:gd name="connsiteY39" fmla="*/ 203200 h 1451428"/>
              <a:gd name="connsiteX40" fmla="*/ 972457 w 1512531"/>
              <a:gd name="connsiteY40" fmla="*/ 159657 h 1451428"/>
              <a:gd name="connsiteX41" fmla="*/ 885371 w 1512531"/>
              <a:gd name="connsiteY41" fmla="*/ 130628 h 1451428"/>
              <a:gd name="connsiteX42" fmla="*/ 798286 w 1512531"/>
              <a:gd name="connsiteY42" fmla="*/ 101600 h 1451428"/>
              <a:gd name="connsiteX43" fmla="*/ 754743 w 1512531"/>
              <a:gd name="connsiteY43" fmla="*/ 87085 h 1451428"/>
              <a:gd name="connsiteX44" fmla="*/ 667657 w 1512531"/>
              <a:gd name="connsiteY44" fmla="*/ 43542 h 1451428"/>
              <a:gd name="connsiteX45" fmla="*/ 609600 w 1512531"/>
              <a:gd name="connsiteY45" fmla="*/ 0 h 14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12531" h="1451428">
                <a:moveTo>
                  <a:pt x="609600" y="0"/>
                </a:moveTo>
                <a:lnTo>
                  <a:pt x="609600" y="0"/>
                </a:lnTo>
                <a:cubicBezTo>
                  <a:pt x="570895" y="24190"/>
                  <a:pt x="533555" y="50715"/>
                  <a:pt x="493486" y="72571"/>
                </a:cubicBezTo>
                <a:cubicBezTo>
                  <a:pt x="480055" y="79897"/>
                  <a:pt x="461890" y="77528"/>
                  <a:pt x="449943" y="87085"/>
                </a:cubicBezTo>
                <a:cubicBezTo>
                  <a:pt x="436321" y="97982"/>
                  <a:pt x="432081" y="117227"/>
                  <a:pt x="420914" y="130628"/>
                </a:cubicBezTo>
                <a:cubicBezTo>
                  <a:pt x="307232" y="267045"/>
                  <a:pt x="466040" y="41166"/>
                  <a:pt x="319314" y="261257"/>
                </a:cubicBezTo>
                <a:cubicBezTo>
                  <a:pt x="190445" y="454563"/>
                  <a:pt x="375925" y="168067"/>
                  <a:pt x="275771" y="348342"/>
                </a:cubicBezTo>
                <a:cubicBezTo>
                  <a:pt x="258828" y="378840"/>
                  <a:pt x="217714" y="435428"/>
                  <a:pt x="217714" y="435428"/>
                </a:cubicBezTo>
                <a:cubicBezTo>
                  <a:pt x="192168" y="512068"/>
                  <a:pt x="211686" y="466242"/>
                  <a:pt x="145143" y="566057"/>
                </a:cubicBezTo>
                <a:lnTo>
                  <a:pt x="116114" y="609600"/>
                </a:lnTo>
                <a:cubicBezTo>
                  <a:pt x="63179" y="768404"/>
                  <a:pt x="147604" y="527860"/>
                  <a:pt x="72571" y="696685"/>
                </a:cubicBezTo>
                <a:cubicBezTo>
                  <a:pt x="36989" y="776746"/>
                  <a:pt x="48539" y="778299"/>
                  <a:pt x="29028" y="856342"/>
                </a:cubicBezTo>
                <a:cubicBezTo>
                  <a:pt x="25317" y="871185"/>
                  <a:pt x="18717" y="885174"/>
                  <a:pt x="14514" y="899885"/>
                </a:cubicBezTo>
                <a:cubicBezTo>
                  <a:pt x="9034" y="919065"/>
                  <a:pt x="4838" y="938590"/>
                  <a:pt x="0" y="957942"/>
                </a:cubicBezTo>
                <a:cubicBezTo>
                  <a:pt x="4838" y="1030514"/>
                  <a:pt x="6482" y="1103369"/>
                  <a:pt x="14514" y="1175657"/>
                </a:cubicBezTo>
                <a:cubicBezTo>
                  <a:pt x="16203" y="1190863"/>
                  <a:pt x="21598" y="1205826"/>
                  <a:pt x="29028" y="1219200"/>
                </a:cubicBezTo>
                <a:cubicBezTo>
                  <a:pt x="85946" y="1321652"/>
                  <a:pt x="78550" y="1300594"/>
                  <a:pt x="174171" y="1364342"/>
                </a:cubicBezTo>
                <a:cubicBezTo>
                  <a:pt x="188685" y="1374018"/>
                  <a:pt x="201165" y="1387855"/>
                  <a:pt x="217714" y="1393371"/>
                </a:cubicBezTo>
                <a:cubicBezTo>
                  <a:pt x="250224" y="1404207"/>
                  <a:pt x="285474" y="1417194"/>
                  <a:pt x="319314" y="1422400"/>
                </a:cubicBezTo>
                <a:cubicBezTo>
                  <a:pt x="362615" y="1429062"/>
                  <a:pt x="406272" y="1433420"/>
                  <a:pt x="449943" y="1436914"/>
                </a:cubicBezTo>
                <a:cubicBezTo>
                  <a:pt x="527256" y="1443099"/>
                  <a:pt x="604762" y="1446590"/>
                  <a:pt x="682171" y="1451428"/>
                </a:cubicBezTo>
                <a:cubicBezTo>
                  <a:pt x="726483" y="1449096"/>
                  <a:pt x="981187" y="1442301"/>
                  <a:pt x="1074057" y="1422400"/>
                </a:cubicBezTo>
                <a:cubicBezTo>
                  <a:pt x="1103977" y="1415989"/>
                  <a:pt x="1132114" y="1403047"/>
                  <a:pt x="1161143" y="1393371"/>
                </a:cubicBezTo>
                <a:lnTo>
                  <a:pt x="1248228" y="1364342"/>
                </a:lnTo>
                <a:lnTo>
                  <a:pt x="1291771" y="1349828"/>
                </a:lnTo>
                <a:lnTo>
                  <a:pt x="1335314" y="1335314"/>
                </a:lnTo>
                <a:cubicBezTo>
                  <a:pt x="1364343" y="1315962"/>
                  <a:pt x="1411368" y="1310355"/>
                  <a:pt x="1422400" y="1277257"/>
                </a:cubicBezTo>
                <a:cubicBezTo>
                  <a:pt x="1442430" y="1217165"/>
                  <a:pt x="1424184" y="1242201"/>
                  <a:pt x="1480457" y="1204685"/>
                </a:cubicBezTo>
                <a:cubicBezTo>
                  <a:pt x="1490133" y="1175657"/>
                  <a:pt x="1512531" y="1148047"/>
                  <a:pt x="1509486" y="1117600"/>
                </a:cubicBezTo>
                <a:cubicBezTo>
                  <a:pt x="1504379" y="1066532"/>
                  <a:pt x="1502510" y="940220"/>
                  <a:pt x="1465943" y="885371"/>
                </a:cubicBezTo>
                <a:lnTo>
                  <a:pt x="1436914" y="841828"/>
                </a:lnTo>
                <a:lnTo>
                  <a:pt x="1407886" y="754742"/>
                </a:lnTo>
                <a:cubicBezTo>
                  <a:pt x="1403048" y="740228"/>
                  <a:pt x="1401857" y="723930"/>
                  <a:pt x="1393371" y="711200"/>
                </a:cubicBezTo>
                <a:cubicBezTo>
                  <a:pt x="1310181" y="586413"/>
                  <a:pt x="1409920" y="744297"/>
                  <a:pt x="1349828" y="624114"/>
                </a:cubicBezTo>
                <a:cubicBezTo>
                  <a:pt x="1342027" y="608512"/>
                  <a:pt x="1327885" y="596511"/>
                  <a:pt x="1320800" y="580571"/>
                </a:cubicBezTo>
                <a:cubicBezTo>
                  <a:pt x="1308373" y="552609"/>
                  <a:pt x="1301447" y="522514"/>
                  <a:pt x="1291771" y="493485"/>
                </a:cubicBezTo>
                <a:cubicBezTo>
                  <a:pt x="1286933" y="478971"/>
                  <a:pt x="1285744" y="462672"/>
                  <a:pt x="1277257" y="449942"/>
                </a:cubicBezTo>
                <a:cubicBezTo>
                  <a:pt x="1243488" y="399288"/>
                  <a:pt x="1222881" y="356043"/>
                  <a:pt x="1175657" y="319314"/>
                </a:cubicBezTo>
                <a:cubicBezTo>
                  <a:pt x="1148118" y="297895"/>
                  <a:pt x="1088571" y="261257"/>
                  <a:pt x="1088571" y="261257"/>
                </a:cubicBezTo>
                <a:cubicBezTo>
                  <a:pt x="1023652" y="163876"/>
                  <a:pt x="1100128" y="259285"/>
                  <a:pt x="1016000" y="203200"/>
                </a:cubicBezTo>
                <a:cubicBezTo>
                  <a:pt x="998921" y="191814"/>
                  <a:pt x="990400" y="169626"/>
                  <a:pt x="972457" y="159657"/>
                </a:cubicBezTo>
                <a:cubicBezTo>
                  <a:pt x="945709" y="144797"/>
                  <a:pt x="914400" y="140304"/>
                  <a:pt x="885371" y="130628"/>
                </a:cubicBezTo>
                <a:lnTo>
                  <a:pt x="798286" y="101600"/>
                </a:lnTo>
                <a:cubicBezTo>
                  <a:pt x="783772" y="96762"/>
                  <a:pt x="767473" y="95572"/>
                  <a:pt x="754743" y="87085"/>
                </a:cubicBezTo>
                <a:cubicBezTo>
                  <a:pt x="629956" y="3895"/>
                  <a:pt x="787840" y="103634"/>
                  <a:pt x="667657" y="43542"/>
                </a:cubicBezTo>
                <a:cubicBezTo>
                  <a:pt x="604234" y="11830"/>
                  <a:pt x="619276" y="7257"/>
                  <a:pt x="609600" y="0"/>
                </a:cubicBezTo>
                <a:close/>
              </a:path>
            </a:pathLst>
          </a:custGeom>
          <a:solidFill>
            <a:srgbClr val="7030A0">
              <a:alpha val="30000"/>
            </a:srgb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2" name="Freeform 51"/>
          <p:cNvSpPr/>
          <p:nvPr/>
        </p:nvSpPr>
        <p:spPr>
          <a:xfrm>
            <a:off x="6516216" y="4007835"/>
            <a:ext cx="1512531" cy="1451428"/>
          </a:xfrm>
          <a:custGeom>
            <a:avLst/>
            <a:gdLst>
              <a:gd name="connsiteX0" fmla="*/ 609600 w 1512531"/>
              <a:gd name="connsiteY0" fmla="*/ 0 h 1451428"/>
              <a:gd name="connsiteX1" fmla="*/ 609600 w 1512531"/>
              <a:gd name="connsiteY1" fmla="*/ 0 h 1451428"/>
              <a:gd name="connsiteX2" fmla="*/ 493486 w 1512531"/>
              <a:gd name="connsiteY2" fmla="*/ 72571 h 1451428"/>
              <a:gd name="connsiteX3" fmla="*/ 449943 w 1512531"/>
              <a:gd name="connsiteY3" fmla="*/ 87085 h 1451428"/>
              <a:gd name="connsiteX4" fmla="*/ 420914 w 1512531"/>
              <a:gd name="connsiteY4" fmla="*/ 130628 h 1451428"/>
              <a:gd name="connsiteX5" fmla="*/ 319314 w 1512531"/>
              <a:gd name="connsiteY5" fmla="*/ 261257 h 1451428"/>
              <a:gd name="connsiteX6" fmla="*/ 275771 w 1512531"/>
              <a:gd name="connsiteY6" fmla="*/ 348342 h 1451428"/>
              <a:gd name="connsiteX7" fmla="*/ 217714 w 1512531"/>
              <a:gd name="connsiteY7" fmla="*/ 435428 h 1451428"/>
              <a:gd name="connsiteX8" fmla="*/ 145143 w 1512531"/>
              <a:gd name="connsiteY8" fmla="*/ 566057 h 1451428"/>
              <a:gd name="connsiteX9" fmla="*/ 116114 w 1512531"/>
              <a:gd name="connsiteY9" fmla="*/ 609600 h 1451428"/>
              <a:gd name="connsiteX10" fmla="*/ 72571 w 1512531"/>
              <a:gd name="connsiteY10" fmla="*/ 696685 h 1451428"/>
              <a:gd name="connsiteX11" fmla="*/ 29028 w 1512531"/>
              <a:gd name="connsiteY11" fmla="*/ 856342 h 1451428"/>
              <a:gd name="connsiteX12" fmla="*/ 14514 w 1512531"/>
              <a:gd name="connsiteY12" fmla="*/ 899885 h 1451428"/>
              <a:gd name="connsiteX13" fmla="*/ 0 w 1512531"/>
              <a:gd name="connsiteY13" fmla="*/ 957942 h 1451428"/>
              <a:gd name="connsiteX14" fmla="*/ 14514 w 1512531"/>
              <a:gd name="connsiteY14" fmla="*/ 1175657 h 1451428"/>
              <a:gd name="connsiteX15" fmla="*/ 29028 w 1512531"/>
              <a:gd name="connsiteY15" fmla="*/ 1219200 h 1451428"/>
              <a:gd name="connsiteX16" fmla="*/ 174171 w 1512531"/>
              <a:gd name="connsiteY16" fmla="*/ 1364342 h 1451428"/>
              <a:gd name="connsiteX17" fmla="*/ 217714 w 1512531"/>
              <a:gd name="connsiteY17" fmla="*/ 1393371 h 1451428"/>
              <a:gd name="connsiteX18" fmla="*/ 319314 w 1512531"/>
              <a:gd name="connsiteY18" fmla="*/ 1422400 h 1451428"/>
              <a:gd name="connsiteX19" fmla="*/ 449943 w 1512531"/>
              <a:gd name="connsiteY19" fmla="*/ 1436914 h 1451428"/>
              <a:gd name="connsiteX20" fmla="*/ 682171 w 1512531"/>
              <a:gd name="connsiteY20" fmla="*/ 1451428 h 1451428"/>
              <a:gd name="connsiteX21" fmla="*/ 1074057 w 1512531"/>
              <a:gd name="connsiteY21" fmla="*/ 1422400 h 1451428"/>
              <a:gd name="connsiteX22" fmla="*/ 1161143 w 1512531"/>
              <a:gd name="connsiteY22" fmla="*/ 1393371 h 1451428"/>
              <a:gd name="connsiteX23" fmla="*/ 1248228 w 1512531"/>
              <a:gd name="connsiteY23" fmla="*/ 1364342 h 1451428"/>
              <a:gd name="connsiteX24" fmla="*/ 1291771 w 1512531"/>
              <a:gd name="connsiteY24" fmla="*/ 1349828 h 1451428"/>
              <a:gd name="connsiteX25" fmla="*/ 1335314 w 1512531"/>
              <a:gd name="connsiteY25" fmla="*/ 1335314 h 1451428"/>
              <a:gd name="connsiteX26" fmla="*/ 1422400 w 1512531"/>
              <a:gd name="connsiteY26" fmla="*/ 1277257 h 1451428"/>
              <a:gd name="connsiteX27" fmla="*/ 1480457 w 1512531"/>
              <a:gd name="connsiteY27" fmla="*/ 1204685 h 1451428"/>
              <a:gd name="connsiteX28" fmla="*/ 1509486 w 1512531"/>
              <a:gd name="connsiteY28" fmla="*/ 1117600 h 1451428"/>
              <a:gd name="connsiteX29" fmla="*/ 1465943 w 1512531"/>
              <a:gd name="connsiteY29" fmla="*/ 885371 h 1451428"/>
              <a:gd name="connsiteX30" fmla="*/ 1436914 w 1512531"/>
              <a:gd name="connsiteY30" fmla="*/ 841828 h 1451428"/>
              <a:gd name="connsiteX31" fmla="*/ 1407886 w 1512531"/>
              <a:gd name="connsiteY31" fmla="*/ 754742 h 1451428"/>
              <a:gd name="connsiteX32" fmla="*/ 1393371 w 1512531"/>
              <a:gd name="connsiteY32" fmla="*/ 711200 h 1451428"/>
              <a:gd name="connsiteX33" fmla="*/ 1349828 w 1512531"/>
              <a:gd name="connsiteY33" fmla="*/ 624114 h 1451428"/>
              <a:gd name="connsiteX34" fmla="*/ 1320800 w 1512531"/>
              <a:gd name="connsiteY34" fmla="*/ 580571 h 1451428"/>
              <a:gd name="connsiteX35" fmla="*/ 1291771 w 1512531"/>
              <a:gd name="connsiteY35" fmla="*/ 493485 h 1451428"/>
              <a:gd name="connsiteX36" fmla="*/ 1277257 w 1512531"/>
              <a:gd name="connsiteY36" fmla="*/ 449942 h 1451428"/>
              <a:gd name="connsiteX37" fmla="*/ 1175657 w 1512531"/>
              <a:gd name="connsiteY37" fmla="*/ 319314 h 1451428"/>
              <a:gd name="connsiteX38" fmla="*/ 1088571 w 1512531"/>
              <a:gd name="connsiteY38" fmla="*/ 261257 h 1451428"/>
              <a:gd name="connsiteX39" fmla="*/ 1016000 w 1512531"/>
              <a:gd name="connsiteY39" fmla="*/ 203200 h 1451428"/>
              <a:gd name="connsiteX40" fmla="*/ 972457 w 1512531"/>
              <a:gd name="connsiteY40" fmla="*/ 159657 h 1451428"/>
              <a:gd name="connsiteX41" fmla="*/ 885371 w 1512531"/>
              <a:gd name="connsiteY41" fmla="*/ 130628 h 1451428"/>
              <a:gd name="connsiteX42" fmla="*/ 798286 w 1512531"/>
              <a:gd name="connsiteY42" fmla="*/ 101600 h 1451428"/>
              <a:gd name="connsiteX43" fmla="*/ 754743 w 1512531"/>
              <a:gd name="connsiteY43" fmla="*/ 87085 h 1451428"/>
              <a:gd name="connsiteX44" fmla="*/ 667657 w 1512531"/>
              <a:gd name="connsiteY44" fmla="*/ 43542 h 1451428"/>
              <a:gd name="connsiteX45" fmla="*/ 609600 w 1512531"/>
              <a:gd name="connsiteY45" fmla="*/ 0 h 145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12531" h="1451428">
                <a:moveTo>
                  <a:pt x="609600" y="0"/>
                </a:moveTo>
                <a:lnTo>
                  <a:pt x="609600" y="0"/>
                </a:lnTo>
                <a:cubicBezTo>
                  <a:pt x="570895" y="24190"/>
                  <a:pt x="533555" y="50715"/>
                  <a:pt x="493486" y="72571"/>
                </a:cubicBezTo>
                <a:cubicBezTo>
                  <a:pt x="480055" y="79897"/>
                  <a:pt x="461890" y="77528"/>
                  <a:pt x="449943" y="87085"/>
                </a:cubicBezTo>
                <a:cubicBezTo>
                  <a:pt x="436321" y="97982"/>
                  <a:pt x="432081" y="117227"/>
                  <a:pt x="420914" y="130628"/>
                </a:cubicBezTo>
                <a:cubicBezTo>
                  <a:pt x="307232" y="267045"/>
                  <a:pt x="466040" y="41166"/>
                  <a:pt x="319314" y="261257"/>
                </a:cubicBezTo>
                <a:cubicBezTo>
                  <a:pt x="190445" y="454563"/>
                  <a:pt x="375925" y="168067"/>
                  <a:pt x="275771" y="348342"/>
                </a:cubicBezTo>
                <a:cubicBezTo>
                  <a:pt x="258828" y="378840"/>
                  <a:pt x="217714" y="435428"/>
                  <a:pt x="217714" y="435428"/>
                </a:cubicBezTo>
                <a:cubicBezTo>
                  <a:pt x="192168" y="512068"/>
                  <a:pt x="211686" y="466242"/>
                  <a:pt x="145143" y="566057"/>
                </a:cubicBezTo>
                <a:lnTo>
                  <a:pt x="116114" y="609600"/>
                </a:lnTo>
                <a:cubicBezTo>
                  <a:pt x="63179" y="768404"/>
                  <a:pt x="147604" y="527860"/>
                  <a:pt x="72571" y="696685"/>
                </a:cubicBezTo>
                <a:cubicBezTo>
                  <a:pt x="36989" y="776746"/>
                  <a:pt x="48539" y="778299"/>
                  <a:pt x="29028" y="856342"/>
                </a:cubicBezTo>
                <a:cubicBezTo>
                  <a:pt x="25317" y="871185"/>
                  <a:pt x="18717" y="885174"/>
                  <a:pt x="14514" y="899885"/>
                </a:cubicBezTo>
                <a:cubicBezTo>
                  <a:pt x="9034" y="919065"/>
                  <a:pt x="4838" y="938590"/>
                  <a:pt x="0" y="957942"/>
                </a:cubicBezTo>
                <a:cubicBezTo>
                  <a:pt x="4838" y="1030514"/>
                  <a:pt x="6482" y="1103369"/>
                  <a:pt x="14514" y="1175657"/>
                </a:cubicBezTo>
                <a:cubicBezTo>
                  <a:pt x="16203" y="1190863"/>
                  <a:pt x="21598" y="1205826"/>
                  <a:pt x="29028" y="1219200"/>
                </a:cubicBezTo>
                <a:cubicBezTo>
                  <a:pt x="85946" y="1321652"/>
                  <a:pt x="78550" y="1300594"/>
                  <a:pt x="174171" y="1364342"/>
                </a:cubicBezTo>
                <a:cubicBezTo>
                  <a:pt x="188685" y="1374018"/>
                  <a:pt x="201165" y="1387855"/>
                  <a:pt x="217714" y="1393371"/>
                </a:cubicBezTo>
                <a:cubicBezTo>
                  <a:pt x="250224" y="1404207"/>
                  <a:pt x="285474" y="1417194"/>
                  <a:pt x="319314" y="1422400"/>
                </a:cubicBezTo>
                <a:cubicBezTo>
                  <a:pt x="362615" y="1429062"/>
                  <a:pt x="406272" y="1433420"/>
                  <a:pt x="449943" y="1436914"/>
                </a:cubicBezTo>
                <a:cubicBezTo>
                  <a:pt x="527256" y="1443099"/>
                  <a:pt x="604762" y="1446590"/>
                  <a:pt x="682171" y="1451428"/>
                </a:cubicBezTo>
                <a:cubicBezTo>
                  <a:pt x="726483" y="1449096"/>
                  <a:pt x="981187" y="1442301"/>
                  <a:pt x="1074057" y="1422400"/>
                </a:cubicBezTo>
                <a:cubicBezTo>
                  <a:pt x="1103977" y="1415989"/>
                  <a:pt x="1132114" y="1403047"/>
                  <a:pt x="1161143" y="1393371"/>
                </a:cubicBezTo>
                <a:lnTo>
                  <a:pt x="1248228" y="1364342"/>
                </a:lnTo>
                <a:lnTo>
                  <a:pt x="1291771" y="1349828"/>
                </a:lnTo>
                <a:lnTo>
                  <a:pt x="1335314" y="1335314"/>
                </a:lnTo>
                <a:cubicBezTo>
                  <a:pt x="1364343" y="1315962"/>
                  <a:pt x="1411368" y="1310355"/>
                  <a:pt x="1422400" y="1277257"/>
                </a:cubicBezTo>
                <a:cubicBezTo>
                  <a:pt x="1442430" y="1217165"/>
                  <a:pt x="1424184" y="1242201"/>
                  <a:pt x="1480457" y="1204685"/>
                </a:cubicBezTo>
                <a:cubicBezTo>
                  <a:pt x="1490133" y="1175657"/>
                  <a:pt x="1512531" y="1148047"/>
                  <a:pt x="1509486" y="1117600"/>
                </a:cubicBezTo>
                <a:cubicBezTo>
                  <a:pt x="1504379" y="1066532"/>
                  <a:pt x="1502510" y="940220"/>
                  <a:pt x="1465943" y="885371"/>
                </a:cubicBezTo>
                <a:lnTo>
                  <a:pt x="1436914" y="841828"/>
                </a:lnTo>
                <a:lnTo>
                  <a:pt x="1407886" y="754742"/>
                </a:lnTo>
                <a:cubicBezTo>
                  <a:pt x="1403048" y="740228"/>
                  <a:pt x="1401857" y="723930"/>
                  <a:pt x="1393371" y="711200"/>
                </a:cubicBezTo>
                <a:cubicBezTo>
                  <a:pt x="1310181" y="586413"/>
                  <a:pt x="1409920" y="744297"/>
                  <a:pt x="1349828" y="624114"/>
                </a:cubicBezTo>
                <a:cubicBezTo>
                  <a:pt x="1342027" y="608512"/>
                  <a:pt x="1327885" y="596511"/>
                  <a:pt x="1320800" y="580571"/>
                </a:cubicBezTo>
                <a:cubicBezTo>
                  <a:pt x="1308373" y="552609"/>
                  <a:pt x="1301447" y="522514"/>
                  <a:pt x="1291771" y="493485"/>
                </a:cubicBezTo>
                <a:cubicBezTo>
                  <a:pt x="1286933" y="478971"/>
                  <a:pt x="1285744" y="462672"/>
                  <a:pt x="1277257" y="449942"/>
                </a:cubicBezTo>
                <a:cubicBezTo>
                  <a:pt x="1243488" y="399288"/>
                  <a:pt x="1222881" y="356043"/>
                  <a:pt x="1175657" y="319314"/>
                </a:cubicBezTo>
                <a:cubicBezTo>
                  <a:pt x="1148118" y="297895"/>
                  <a:pt x="1088571" y="261257"/>
                  <a:pt x="1088571" y="261257"/>
                </a:cubicBezTo>
                <a:cubicBezTo>
                  <a:pt x="1023652" y="163876"/>
                  <a:pt x="1100128" y="259285"/>
                  <a:pt x="1016000" y="203200"/>
                </a:cubicBezTo>
                <a:cubicBezTo>
                  <a:pt x="998921" y="191814"/>
                  <a:pt x="990400" y="169626"/>
                  <a:pt x="972457" y="159657"/>
                </a:cubicBezTo>
                <a:cubicBezTo>
                  <a:pt x="945709" y="144797"/>
                  <a:pt x="914400" y="140304"/>
                  <a:pt x="885371" y="130628"/>
                </a:cubicBezTo>
                <a:lnTo>
                  <a:pt x="798286" y="101600"/>
                </a:lnTo>
                <a:cubicBezTo>
                  <a:pt x="783772" y="96762"/>
                  <a:pt x="767473" y="95572"/>
                  <a:pt x="754743" y="87085"/>
                </a:cubicBezTo>
                <a:cubicBezTo>
                  <a:pt x="629956" y="3895"/>
                  <a:pt x="787840" y="103634"/>
                  <a:pt x="667657" y="43542"/>
                </a:cubicBezTo>
                <a:cubicBezTo>
                  <a:pt x="604234" y="11830"/>
                  <a:pt x="619276" y="7257"/>
                  <a:pt x="609600" y="0"/>
                </a:cubicBezTo>
                <a:close/>
              </a:path>
            </a:pathLst>
          </a:custGeom>
          <a:solidFill>
            <a:srgbClr val="FFC000">
              <a:alpha val="30000"/>
            </a:srgbClr>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Freeform 49"/>
          <p:cNvSpPr/>
          <p:nvPr/>
        </p:nvSpPr>
        <p:spPr>
          <a:xfrm>
            <a:off x="2569029" y="2359840"/>
            <a:ext cx="4383314" cy="3157392"/>
          </a:xfrm>
          <a:custGeom>
            <a:avLst/>
            <a:gdLst>
              <a:gd name="connsiteX0" fmla="*/ 2322285 w 4383314"/>
              <a:gd name="connsiteY0" fmla="*/ 17640 h 3157392"/>
              <a:gd name="connsiteX1" fmla="*/ 2322285 w 4383314"/>
              <a:gd name="connsiteY1" fmla="*/ 17640 h 3157392"/>
              <a:gd name="connsiteX2" fmla="*/ 1524000 w 4383314"/>
              <a:gd name="connsiteY2" fmla="*/ 32154 h 3157392"/>
              <a:gd name="connsiteX3" fmla="*/ 1378857 w 4383314"/>
              <a:gd name="connsiteY3" fmla="*/ 75697 h 3157392"/>
              <a:gd name="connsiteX4" fmla="*/ 1335314 w 4383314"/>
              <a:gd name="connsiteY4" fmla="*/ 104725 h 3157392"/>
              <a:gd name="connsiteX5" fmla="*/ 1248228 w 4383314"/>
              <a:gd name="connsiteY5" fmla="*/ 133754 h 3157392"/>
              <a:gd name="connsiteX6" fmla="*/ 1161142 w 4383314"/>
              <a:gd name="connsiteY6" fmla="*/ 162782 h 3157392"/>
              <a:gd name="connsiteX7" fmla="*/ 1117600 w 4383314"/>
              <a:gd name="connsiteY7" fmla="*/ 177297 h 3157392"/>
              <a:gd name="connsiteX8" fmla="*/ 1074057 w 4383314"/>
              <a:gd name="connsiteY8" fmla="*/ 206325 h 3157392"/>
              <a:gd name="connsiteX9" fmla="*/ 986971 w 4383314"/>
              <a:gd name="connsiteY9" fmla="*/ 235354 h 3157392"/>
              <a:gd name="connsiteX10" fmla="*/ 899885 w 4383314"/>
              <a:gd name="connsiteY10" fmla="*/ 278897 h 3157392"/>
              <a:gd name="connsiteX11" fmla="*/ 856342 w 4383314"/>
              <a:gd name="connsiteY11" fmla="*/ 322440 h 3157392"/>
              <a:gd name="connsiteX12" fmla="*/ 812800 w 4383314"/>
              <a:gd name="connsiteY12" fmla="*/ 336954 h 3157392"/>
              <a:gd name="connsiteX13" fmla="*/ 783771 w 4383314"/>
              <a:gd name="connsiteY13" fmla="*/ 380497 h 3157392"/>
              <a:gd name="connsiteX14" fmla="*/ 696685 w 4383314"/>
              <a:gd name="connsiteY14" fmla="*/ 438554 h 3157392"/>
              <a:gd name="connsiteX15" fmla="*/ 653142 w 4383314"/>
              <a:gd name="connsiteY15" fmla="*/ 467582 h 3157392"/>
              <a:gd name="connsiteX16" fmla="*/ 609600 w 4383314"/>
              <a:gd name="connsiteY16" fmla="*/ 496611 h 3157392"/>
              <a:gd name="connsiteX17" fmla="*/ 493485 w 4383314"/>
              <a:gd name="connsiteY17" fmla="*/ 598211 h 3157392"/>
              <a:gd name="connsiteX18" fmla="*/ 406400 w 4383314"/>
              <a:gd name="connsiteY18" fmla="*/ 670782 h 3157392"/>
              <a:gd name="connsiteX19" fmla="*/ 333828 w 4383314"/>
              <a:gd name="connsiteY19" fmla="*/ 743354 h 3157392"/>
              <a:gd name="connsiteX20" fmla="*/ 261257 w 4383314"/>
              <a:gd name="connsiteY20" fmla="*/ 801411 h 3157392"/>
              <a:gd name="connsiteX21" fmla="*/ 188685 w 4383314"/>
              <a:gd name="connsiteY21" fmla="*/ 873982 h 3157392"/>
              <a:gd name="connsiteX22" fmla="*/ 145142 w 4383314"/>
              <a:gd name="connsiteY22" fmla="*/ 917525 h 3157392"/>
              <a:gd name="connsiteX23" fmla="*/ 58057 w 4383314"/>
              <a:gd name="connsiteY23" fmla="*/ 975582 h 3157392"/>
              <a:gd name="connsiteX24" fmla="*/ 29028 w 4383314"/>
              <a:gd name="connsiteY24" fmla="*/ 1019125 h 3157392"/>
              <a:gd name="connsiteX25" fmla="*/ 0 w 4383314"/>
              <a:gd name="connsiteY25" fmla="*/ 1106211 h 3157392"/>
              <a:gd name="connsiteX26" fmla="*/ 14514 w 4383314"/>
              <a:gd name="connsiteY26" fmla="*/ 1280382 h 3157392"/>
              <a:gd name="connsiteX27" fmla="*/ 43542 w 4383314"/>
              <a:gd name="connsiteY27" fmla="*/ 1367468 h 3157392"/>
              <a:gd name="connsiteX28" fmla="*/ 72571 w 4383314"/>
              <a:gd name="connsiteY28" fmla="*/ 1454554 h 3157392"/>
              <a:gd name="connsiteX29" fmla="*/ 145142 w 4383314"/>
              <a:gd name="connsiteY29" fmla="*/ 1585182 h 3157392"/>
              <a:gd name="connsiteX30" fmla="*/ 174171 w 4383314"/>
              <a:gd name="connsiteY30" fmla="*/ 1628725 h 3157392"/>
              <a:gd name="connsiteX31" fmla="*/ 232228 w 4383314"/>
              <a:gd name="connsiteY31" fmla="*/ 1701297 h 3157392"/>
              <a:gd name="connsiteX32" fmla="*/ 290285 w 4383314"/>
              <a:gd name="connsiteY32" fmla="*/ 1788382 h 3157392"/>
              <a:gd name="connsiteX33" fmla="*/ 319314 w 4383314"/>
              <a:gd name="connsiteY33" fmla="*/ 1831925 h 3157392"/>
              <a:gd name="connsiteX34" fmla="*/ 333828 w 4383314"/>
              <a:gd name="connsiteY34" fmla="*/ 1875468 h 3157392"/>
              <a:gd name="connsiteX35" fmla="*/ 362857 w 4383314"/>
              <a:gd name="connsiteY35" fmla="*/ 1919011 h 3157392"/>
              <a:gd name="connsiteX36" fmla="*/ 391885 w 4383314"/>
              <a:gd name="connsiteY36" fmla="*/ 2006097 h 3157392"/>
              <a:gd name="connsiteX37" fmla="*/ 406400 w 4383314"/>
              <a:gd name="connsiteY37" fmla="*/ 2049640 h 3157392"/>
              <a:gd name="connsiteX38" fmla="*/ 420914 w 4383314"/>
              <a:gd name="connsiteY38" fmla="*/ 2093182 h 3157392"/>
              <a:gd name="connsiteX39" fmla="*/ 435428 w 4383314"/>
              <a:gd name="connsiteY39" fmla="*/ 2876954 h 3157392"/>
              <a:gd name="connsiteX40" fmla="*/ 508000 w 4383314"/>
              <a:gd name="connsiteY40" fmla="*/ 3007582 h 3157392"/>
              <a:gd name="connsiteX41" fmla="*/ 537028 w 4383314"/>
              <a:gd name="connsiteY41" fmla="*/ 3051125 h 3157392"/>
              <a:gd name="connsiteX42" fmla="*/ 580571 w 4383314"/>
              <a:gd name="connsiteY42" fmla="*/ 3080154 h 3157392"/>
              <a:gd name="connsiteX43" fmla="*/ 667657 w 4383314"/>
              <a:gd name="connsiteY43" fmla="*/ 3109182 h 3157392"/>
              <a:gd name="connsiteX44" fmla="*/ 1030514 w 4383314"/>
              <a:gd name="connsiteY44" fmla="*/ 3138211 h 3157392"/>
              <a:gd name="connsiteX45" fmla="*/ 1727200 w 4383314"/>
              <a:gd name="connsiteY45" fmla="*/ 3123697 h 3157392"/>
              <a:gd name="connsiteX46" fmla="*/ 1770742 w 4383314"/>
              <a:gd name="connsiteY46" fmla="*/ 3109182 h 3157392"/>
              <a:gd name="connsiteX47" fmla="*/ 1901371 w 4383314"/>
              <a:gd name="connsiteY47" fmla="*/ 3080154 h 3157392"/>
              <a:gd name="connsiteX48" fmla="*/ 1944914 w 4383314"/>
              <a:gd name="connsiteY48" fmla="*/ 3051125 h 3157392"/>
              <a:gd name="connsiteX49" fmla="*/ 2002971 w 4383314"/>
              <a:gd name="connsiteY49" fmla="*/ 2964040 h 3157392"/>
              <a:gd name="connsiteX50" fmla="*/ 2032000 w 4383314"/>
              <a:gd name="connsiteY50" fmla="*/ 2876954 h 3157392"/>
              <a:gd name="connsiteX51" fmla="*/ 2061028 w 4383314"/>
              <a:gd name="connsiteY51" fmla="*/ 2659240 h 3157392"/>
              <a:gd name="connsiteX52" fmla="*/ 2075542 w 4383314"/>
              <a:gd name="connsiteY52" fmla="*/ 2601182 h 3157392"/>
              <a:gd name="connsiteX53" fmla="*/ 2104571 w 4383314"/>
              <a:gd name="connsiteY53" fmla="*/ 2456040 h 3157392"/>
              <a:gd name="connsiteX54" fmla="*/ 2119085 w 4383314"/>
              <a:gd name="connsiteY54" fmla="*/ 2180268 h 3157392"/>
              <a:gd name="connsiteX55" fmla="*/ 2133600 w 4383314"/>
              <a:gd name="connsiteY55" fmla="*/ 2093182 h 3157392"/>
              <a:gd name="connsiteX56" fmla="*/ 2148114 w 4383314"/>
              <a:gd name="connsiteY56" fmla="*/ 1875468 h 3157392"/>
              <a:gd name="connsiteX57" fmla="*/ 2177142 w 4383314"/>
              <a:gd name="connsiteY57" fmla="*/ 1831925 h 3157392"/>
              <a:gd name="connsiteX58" fmla="*/ 2235200 w 4383314"/>
              <a:gd name="connsiteY58" fmla="*/ 1701297 h 3157392"/>
              <a:gd name="connsiteX59" fmla="*/ 2278742 w 4383314"/>
              <a:gd name="connsiteY59" fmla="*/ 1657754 h 3157392"/>
              <a:gd name="connsiteX60" fmla="*/ 2293257 w 4383314"/>
              <a:gd name="connsiteY60" fmla="*/ 1614211 h 3157392"/>
              <a:gd name="connsiteX61" fmla="*/ 2380342 w 4383314"/>
              <a:gd name="connsiteY61" fmla="*/ 1570668 h 3157392"/>
              <a:gd name="connsiteX62" fmla="*/ 3207657 w 4383314"/>
              <a:gd name="connsiteY62" fmla="*/ 1585182 h 3157392"/>
              <a:gd name="connsiteX63" fmla="*/ 3323771 w 4383314"/>
              <a:gd name="connsiteY63" fmla="*/ 1599697 h 3157392"/>
              <a:gd name="connsiteX64" fmla="*/ 3846285 w 4383314"/>
              <a:gd name="connsiteY64" fmla="*/ 1585182 h 3157392"/>
              <a:gd name="connsiteX65" fmla="*/ 4078514 w 4383314"/>
              <a:gd name="connsiteY65" fmla="*/ 1556154 h 3157392"/>
              <a:gd name="connsiteX66" fmla="*/ 4165600 w 4383314"/>
              <a:gd name="connsiteY66" fmla="*/ 1527125 h 3157392"/>
              <a:gd name="connsiteX67" fmla="*/ 4209142 w 4383314"/>
              <a:gd name="connsiteY67" fmla="*/ 1512611 h 3157392"/>
              <a:gd name="connsiteX68" fmla="*/ 4238171 w 4383314"/>
              <a:gd name="connsiteY68" fmla="*/ 1469068 h 3157392"/>
              <a:gd name="connsiteX69" fmla="*/ 4281714 w 4383314"/>
              <a:gd name="connsiteY69" fmla="*/ 1454554 h 3157392"/>
              <a:gd name="connsiteX70" fmla="*/ 4339771 w 4383314"/>
              <a:gd name="connsiteY70" fmla="*/ 1367468 h 3157392"/>
              <a:gd name="connsiteX71" fmla="*/ 4368800 w 4383314"/>
              <a:gd name="connsiteY71" fmla="*/ 1323925 h 3157392"/>
              <a:gd name="connsiteX72" fmla="*/ 4383314 w 4383314"/>
              <a:gd name="connsiteY72" fmla="*/ 1280382 h 3157392"/>
              <a:gd name="connsiteX73" fmla="*/ 4354285 w 4383314"/>
              <a:gd name="connsiteY73" fmla="*/ 1106211 h 3157392"/>
              <a:gd name="connsiteX74" fmla="*/ 4325257 w 4383314"/>
              <a:gd name="connsiteY74" fmla="*/ 1004611 h 3157392"/>
              <a:gd name="connsiteX75" fmla="*/ 4252685 w 4383314"/>
              <a:gd name="connsiteY75" fmla="*/ 917525 h 3157392"/>
              <a:gd name="connsiteX76" fmla="*/ 4223657 w 4383314"/>
              <a:gd name="connsiteY76" fmla="*/ 873982 h 3157392"/>
              <a:gd name="connsiteX77" fmla="*/ 4093028 w 4383314"/>
              <a:gd name="connsiteY77" fmla="*/ 757868 h 3157392"/>
              <a:gd name="connsiteX78" fmla="*/ 4020457 w 4383314"/>
              <a:gd name="connsiteY78" fmla="*/ 699811 h 3157392"/>
              <a:gd name="connsiteX79" fmla="*/ 3889828 w 4383314"/>
              <a:gd name="connsiteY79" fmla="*/ 598211 h 3157392"/>
              <a:gd name="connsiteX80" fmla="*/ 3802742 w 4383314"/>
              <a:gd name="connsiteY80" fmla="*/ 540154 h 3157392"/>
              <a:gd name="connsiteX81" fmla="*/ 3759200 w 4383314"/>
              <a:gd name="connsiteY81" fmla="*/ 511125 h 3157392"/>
              <a:gd name="connsiteX82" fmla="*/ 3672114 w 4383314"/>
              <a:gd name="connsiteY82" fmla="*/ 482097 h 3157392"/>
              <a:gd name="connsiteX83" fmla="*/ 3628571 w 4383314"/>
              <a:gd name="connsiteY83" fmla="*/ 453068 h 3157392"/>
              <a:gd name="connsiteX84" fmla="*/ 3541485 w 4383314"/>
              <a:gd name="connsiteY84" fmla="*/ 424040 h 3157392"/>
              <a:gd name="connsiteX85" fmla="*/ 3497942 w 4383314"/>
              <a:gd name="connsiteY85" fmla="*/ 395011 h 3157392"/>
              <a:gd name="connsiteX86" fmla="*/ 3454400 w 4383314"/>
              <a:gd name="connsiteY86" fmla="*/ 380497 h 3157392"/>
              <a:gd name="connsiteX87" fmla="*/ 3352800 w 4383314"/>
              <a:gd name="connsiteY87" fmla="*/ 351468 h 3157392"/>
              <a:gd name="connsiteX88" fmla="*/ 3309257 w 4383314"/>
              <a:gd name="connsiteY88" fmla="*/ 322440 h 3157392"/>
              <a:gd name="connsiteX89" fmla="*/ 3222171 w 4383314"/>
              <a:gd name="connsiteY89" fmla="*/ 293411 h 3157392"/>
              <a:gd name="connsiteX90" fmla="*/ 3178628 w 4383314"/>
              <a:gd name="connsiteY90" fmla="*/ 278897 h 3157392"/>
              <a:gd name="connsiteX91" fmla="*/ 3048000 w 4383314"/>
              <a:gd name="connsiteY91" fmla="*/ 220840 h 3157392"/>
              <a:gd name="connsiteX92" fmla="*/ 2873828 w 4383314"/>
              <a:gd name="connsiteY92" fmla="*/ 162782 h 3157392"/>
              <a:gd name="connsiteX93" fmla="*/ 2786742 w 4383314"/>
              <a:gd name="connsiteY93" fmla="*/ 133754 h 3157392"/>
              <a:gd name="connsiteX94" fmla="*/ 2743200 w 4383314"/>
              <a:gd name="connsiteY94" fmla="*/ 119240 h 3157392"/>
              <a:gd name="connsiteX95" fmla="*/ 2699657 w 4383314"/>
              <a:gd name="connsiteY95" fmla="*/ 90211 h 3157392"/>
              <a:gd name="connsiteX96" fmla="*/ 2598057 w 4383314"/>
              <a:gd name="connsiteY96" fmla="*/ 61182 h 3157392"/>
              <a:gd name="connsiteX97" fmla="*/ 2510971 w 4383314"/>
              <a:gd name="connsiteY97" fmla="*/ 32154 h 3157392"/>
              <a:gd name="connsiteX98" fmla="*/ 2365828 w 4383314"/>
              <a:gd name="connsiteY98" fmla="*/ 3125 h 3157392"/>
              <a:gd name="connsiteX99" fmla="*/ 2206171 w 4383314"/>
              <a:gd name="connsiteY99" fmla="*/ 3125 h 3157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4383314" h="3157392">
                <a:moveTo>
                  <a:pt x="2322285" y="17640"/>
                </a:moveTo>
                <a:lnTo>
                  <a:pt x="2322285" y="17640"/>
                </a:lnTo>
                <a:lnTo>
                  <a:pt x="1524000" y="32154"/>
                </a:lnTo>
                <a:cubicBezTo>
                  <a:pt x="1502627" y="32878"/>
                  <a:pt x="1383061" y="72895"/>
                  <a:pt x="1378857" y="75697"/>
                </a:cubicBezTo>
                <a:cubicBezTo>
                  <a:pt x="1364343" y="85373"/>
                  <a:pt x="1351254" y="97640"/>
                  <a:pt x="1335314" y="104725"/>
                </a:cubicBezTo>
                <a:cubicBezTo>
                  <a:pt x="1307352" y="117152"/>
                  <a:pt x="1277257" y="124078"/>
                  <a:pt x="1248228" y="133754"/>
                </a:cubicBezTo>
                <a:lnTo>
                  <a:pt x="1161142" y="162782"/>
                </a:lnTo>
                <a:cubicBezTo>
                  <a:pt x="1146628" y="167620"/>
                  <a:pt x="1130330" y="168811"/>
                  <a:pt x="1117600" y="177297"/>
                </a:cubicBezTo>
                <a:cubicBezTo>
                  <a:pt x="1103086" y="186973"/>
                  <a:pt x="1089997" y="199240"/>
                  <a:pt x="1074057" y="206325"/>
                </a:cubicBezTo>
                <a:cubicBezTo>
                  <a:pt x="1046095" y="218752"/>
                  <a:pt x="1012431" y="218381"/>
                  <a:pt x="986971" y="235354"/>
                </a:cubicBezTo>
                <a:cubicBezTo>
                  <a:pt x="930698" y="272869"/>
                  <a:pt x="959977" y="258866"/>
                  <a:pt x="899885" y="278897"/>
                </a:cubicBezTo>
                <a:cubicBezTo>
                  <a:pt x="885371" y="293411"/>
                  <a:pt x="873421" y="311054"/>
                  <a:pt x="856342" y="322440"/>
                </a:cubicBezTo>
                <a:cubicBezTo>
                  <a:pt x="843612" y="330926"/>
                  <a:pt x="824747" y="327397"/>
                  <a:pt x="812800" y="336954"/>
                </a:cubicBezTo>
                <a:cubicBezTo>
                  <a:pt x="799178" y="347851"/>
                  <a:pt x="796899" y="369010"/>
                  <a:pt x="783771" y="380497"/>
                </a:cubicBezTo>
                <a:cubicBezTo>
                  <a:pt x="757515" y="403471"/>
                  <a:pt x="725714" y="419202"/>
                  <a:pt x="696685" y="438554"/>
                </a:cubicBezTo>
                <a:lnTo>
                  <a:pt x="653142" y="467582"/>
                </a:lnTo>
                <a:lnTo>
                  <a:pt x="609600" y="496611"/>
                </a:lnTo>
                <a:cubicBezTo>
                  <a:pt x="527350" y="619985"/>
                  <a:pt x="662822" y="428874"/>
                  <a:pt x="493485" y="598211"/>
                </a:cubicBezTo>
                <a:cubicBezTo>
                  <a:pt x="437607" y="654089"/>
                  <a:pt x="467021" y="630368"/>
                  <a:pt x="406400" y="670782"/>
                </a:cubicBezTo>
                <a:cubicBezTo>
                  <a:pt x="328987" y="786901"/>
                  <a:pt x="430593" y="646587"/>
                  <a:pt x="333828" y="743354"/>
                </a:cubicBezTo>
                <a:cubicBezTo>
                  <a:pt x="268177" y="809005"/>
                  <a:pt x="346026" y="773155"/>
                  <a:pt x="261257" y="801411"/>
                </a:cubicBezTo>
                <a:cubicBezTo>
                  <a:pt x="208036" y="881241"/>
                  <a:pt x="261258" y="813505"/>
                  <a:pt x="188685" y="873982"/>
                </a:cubicBezTo>
                <a:cubicBezTo>
                  <a:pt x="172916" y="887123"/>
                  <a:pt x="161345" y="904923"/>
                  <a:pt x="145142" y="917525"/>
                </a:cubicBezTo>
                <a:cubicBezTo>
                  <a:pt x="117603" y="938944"/>
                  <a:pt x="58057" y="975582"/>
                  <a:pt x="58057" y="975582"/>
                </a:cubicBezTo>
                <a:cubicBezTo>
                  <a:pt x="48381" y="990096"/>
                  <a:pt x="36113" y="1003184"/>
                  <a:pt x="29028" y="1019125"/>
                </a:cubicBezTo>
                <a:cubicBezTo>
                  <a:pt x="16601" y="1047087"/>
                  <a:pt x="0" y="1106211"/>
                  <a:pt x="0" y="1106211"/>
                </a:cubicBezTo>
                <a:cubicBezTo>
                  <a:pt x="4838" y="1164268"/>
                  <a:pt x="4937" y="1222916"/>
                  <a:pt x="14514" y="1280382"/>
                </a:cubicBezTo>
                <a:cubicBezTo>
                  <a:pt x="19544" y="1310565"/>
                  <a:pt x="33866" y="1338439"/>
                  <a:pt x="43542" y="1367468"/>
                </a:cubicBezTo>
                <a:lnTo>
                  <a:pt x="72571" y="1454554"/>
                </a:lnTo>
                <a:cubicBezTo>
                  <a:pt x="98117" y="1531194"/>
                  <a:pt x="78599" y="1485368"/>
                  <a:pt x="145142" y="1585182"/>
                </a:cubicBezTo>
                <a:lnTo>
                  <a:pt x="174171" y="1628725"/>
                </a:lnTo>
                <a:cubicBezTo>
                  <a:pt x="206855" y="1726780"/>
                  <a:pt x="161527" y="1620496"/>
                  <a:pt x="232228" y="1701297"/>
                </a:cubicBezTo>
                <a:cubicBezTo>
                  <a:pt x="255202" y="1727553"/>
                  <a:pt x="270933" y="1759354"/>
                  <a:pt x="290285" y="1788382"/>
                </a:cubicBezTo>
                <a:lnTo>
                  <a:pt x="319314" y="1831925"/>
                </a:lnTo>
                <a:cubicBezTo>
                  <a:pt x="324152" y="1846439"/>
                  <a:pt x="326986" y="1861784"/>
                  <a:pt x="333828" y="1875468"/>
                </a:cubicBezTo>
                <a:cubicBezTo>
                  <a:pt x="341629" y="1891070"/>
                  <a:pt x="355772" y="1903070"/>
                  <a:pt x="362857" y="1919011"/>
                </a:cubicBezTo>
                <a:cubicBezTo>
                  <a:pt x="375284" y="1946973"/>
                  <a:pt x="382209" y="1977068"/>
                  <a:pt x="391885" y="2006097"/>
                </a:cubicBezTo>
                <a:lnTo>
                  <a:pt x="406400" y="2049640"/>
                </a:lnTo>
                <a:lnTo>
                  <a:pt x="420914" y="2093182"/>
                </a:lnTo>
                <a:cubicBezTo>
                  <a:pt x="425752" y="2354439"/>
                  <a:pt x="426265" y="2615813"/>
                  <a:pt x="435428" y="2876954"/>
                </a:cubicBezTo>
                <a:cubicBezTo>
                  <a:pt x="436847" y="2917405"/>
                  <a:pt x="496473" y="2990292"/>
                  <a:pt x="508000" y="3007582"/>
                </a:cubicBezTo>
                <a:cubicBezTo>
                  <a:pt x="517676" y="3022096"/>
                  <a:pt x="522514" y="3041449"/>
                  <a:pt x="537028" y="3051125"/>
                </a:cubicBezTo>
                <a:cubicBezTo>
                  <a:pt x="551542" y="3060801"/>
                  <a:pt x="564630" y="3073069"/>
                  <a:pt x="580571" y="3080154"/>
                </a:cubicBezTo>
                <a:cubicBezTo>
                  <a:pt x="608533" y="3092581"/>
                  <a:pt x="638628" y="3099506"/>
                  <a:pt x="667657" y="3109182"/>
                </a:cubicBezTo>
                <a:cubicBezTo>
                  <a:pt x="812287" y="3157392"/>
                  <a:pt x="695863" y="3123000"/>
                  <a:pt x="1030514" y="3138211"/>
                </a:cubicBezTo>
                <a:lnTo>
                  <a:pt x="1727200" y="3123697"/>
                </a:lnTo>
                <a:cubicBezTo>
                  <a:pt x="1742487" y="3123097"/>
                  <a:pt x="1756031" y="3113385"/>
                  <a:pt x="1770742" y="3109182"/>
                </a:cubicBezTo>
                <a:cubicBezTo>
                  <a:pt x="1818561" y="3095519"/>
                  <a:pt x="1851499" y="3090128"/>
                  <a:pt x="1901371" y="3080154"/>
                </a:cubicBezTo>
                <a:cubicBezTo>
                  <a:pt x="1915885" y="3070478"/>
                  <a:pt x="1933427" y="3064253"/>
                  <a:pt x="1944914" y="3051125"/>
                </a:cubicBezTo>
                <a:cubicBezTo>
                  <a:pt x="1967888" y="3024869"/>
                  <a:pt x="2002971" y="2964040"/>
                  <a:pt x="2002971" y="2964040"/>
                </a:cubicBezTo>
                <a:cubicBezTo>
                  <a:pt x="2012647" y="2935011"/>
                  <a:pt x="2028621" y="2907366"/>
                  <a:pt x="2032000" y="2876954"/>
                </a:cubicBezTo>
                <a:cubicBezTo>
                  <a:pt x="2041682" y="2789815"/>
                  <a:pt x="2044740" y="2740680"/>
                  <a:pt x="2061028" y="2659240"/>
                </a:cubicBezTo>
                <a:cubicBezTo>
                  <a:pt x="2064940" y="2639679"/>
                  <a:pt x="2071362" y="2620687"/>
                  <a:pt x="2075542" y="2601182"/>
                </a:cubicBezTo>
                <a:cubicBezTo>
                  <a:pt x="2085880" y="2552938"/>
                  <a:pt x="2104571" y="2456040"/>
                  <a:pt x="2104571" y="2456040"/>
                </a:cubicBezTo>
                <a:cubicBezTo>
                  <a:pt x="2109409" y="2364116"/>
                  <a:pt x="2111744" y="2272026"/>
                  <a:pt x="2119085" y="2180268"/>
                </a:cubicBezTo>
                <a:cubicBezTo>
                  <a:pt x="2121432" y="2150933"/>
                  <a:pt x="2130810" y="2122479"/>
                  <a:pt x="2133600" y="2093182"/>
                </a:cubicBezTo>
                <a:cubicBezTo>
                  <a:pt x="2140496" y="2020777"/>
                  <a:pt x="2136157" y="1947211"/>
                  <a:pt x="2148114" y="1875468"/>
                </a:cubicBezTo>
                <a:cubicBezTo>
                  <a:pt x="2150982" y="1858261"/>
                  <a:pt x="2170057" y="1847865"/>
                  <a:pt x="2177142" y="1831925"/>
                </a:cubicBezTo>
                <a:cubicBezTo>
                  <a:pt x="2213308" y="1750552"/>
                  <a:pt x="2188274" y="1757609"/>
                  <a:pt x="2235200" y="1701297"/>
                </a:cubicBezTo>
                <a:cubicBezTo>
                  <a:pt x="2248340" y="1685528"/>
                  <a:pt x="2264228" y="1672268"/>
                  <a:pt x="2278742" y="1657754"/>
                </a:cubicBezTo>
                <a:cubicBezTo>
                  <a:pt x="2283580" y="1643240"/>
                  <a:pt x="2283699" y="1626158"/>
                  <a:pt x="2293257" y="1614211"/>
                </a:cubicBezTo>
                <a:cubicBezTo>
                  <a:pt x="2313720" y="1588632"/>
                  <a:pt x="2351657" y="1580230"/>
                  <a:pt x="2380342" y="1570668"/>
                </a:cubicBezTo>
                <a:lnTo>
                  <a:pt x="3207657" y="1585182"/>
                </a:lnTo>
                <a:cubicBezTo>
                  <a:pt x="3246644" y="1586382"/>
                  <a:pt x="3284765" y="1599697"/>
                  <a:pt x="3323771" y="1599697"/>
                </a:cubicBezTo>
                <a:cubicBezTo>
                  <a:pt x="3498010" y="1599697"/>
                  <a:pt x="3672114" y="1590020"/>
                  <a:pt x="3846285" y="1585182"/>
                </a:cubicBezTo>
                <a:cubicBezTo>
                  <a:pt x="3874515" y="1582045"/>
                  <a:pt x="4040054" y="1565029"/>
                  <a:pt x="4078514" y="1556154"/>
                </a:cubicBezTo>
                <a:cubicBezTo>
                  <a:pt x="4108329" y="1549274"/>
                  <a:pt x="4136571" y="1536801"/>
                  <a:pt x="4165600" y="1527125"/>
                </a:cubicBezTo>
                <a:lnTo>
                  <a:pt x="4209142" y="1512611"/>
                </a:lnTo>
                <a:cubicBezTo>
                  <a:pt x="4218818" y="1498097"/>
                  <a:pt x="4224549" y="1479965"/>
                  <a:pt x="4238171" y="1469068"/>
                </a:cubicBezTo>
                <a:cubicBezTo>
                  <a:pt x="4250118" y="1459511"/>
                  <a:pt x="4270896" y="1465372"/>
                  <a:pt x="4281714" y="1454554"/>
                </a:cubicBezTo>
                <a:cubicBezTo>
                  <a:pt x="4306384" y="1429884"/>
                  <a:pt x="4320419" y="1396497"/>
                  <a:pt x="4339771" y="1367468"/>
                </a:cubicBezTo>
                <a:lnTo>
                  <a:pt x="4368800" y="1323925"/>
                </a:lnTo>
                <a:cubicBezTo>
                  <a:pt x="4373638" y="1309411"/>
                  <a:pt x="4383314" y="1295681"/>
                  <a:pt x="4383314" y="1280382"/>
                </a:cubicBezTo>
                <a:cubicBezTo>
                  <a:pt x="4383314" y="1150634"/>
                  <a:pt x="4376996" y="1185699"/>
                  <a:pt x="4354285" y="1106211"/>
                </a:cubicBezTo>
                <a:cubicBezTo>
                  <a:pt x="4348085" y="1084510"/>
                  <a:pt x="4336857" y="1027810"/>
                  <a:pt x="4325257" y="1004611"/>
                </a:cubicBezTo>
                <a:cubicBezTo>
                  <a:pt x="4298230" y="950557"/>
                  <a:pt x="4292809" y="965675"/>
                  <a:pt x="4252685" y="917525"/>
                </a:cubicBezTo>
                <a:cubicBezTo>
                  <a:pt x="4241518" y="904124"/>
                  <a:pt x="4235246" y="887020"/>
                  <a:pt x="4223657" y="873982"/>
                </a:cubicBezTo>
                <a:cubicBezTo>
                  <a:pt x="4151353" y="792641"/>
                  <a:pt x="4159206" y="801987"/>
                  <a:pt x="4093028" y="757868"/>
                </a:cubicBezTo>
                <a:cubicBezTo>
                  <a:pt x="4013352" y="638352"/>
                  <a:pt x="4117527" y="775310"/>
                  <a:pt x="4020457" y="699811"/>
                </a:cubicBezTo>
                <a:cubicBezTo>
                  <a:pt x="3873601" y="585590"/>
                  <a:pt x="3990560" y="631788"/>
                  <a:pt x="3889828" y="598211"/>
                </a:cubicBezTo>
                <a:lnTo>
                  <a:pt x="3802742" y="540154"/>
                </a:lnTo>
                <a:cubicBezTo>
                  <a:pt x="3788228" y="530478"/>
                  <a:pt x="3775749" y="516641"/>
                  <a:pt x="3759200" y="511125"/>
                </a:cubicBezTo>
                <a:lnTo>
                  <a:pt x="3672114" y="482097"/>
                </a:lnTo>
                <a:cubicBezTo>
                  <a:pt x="3657600" y="472421"/>
                  <a:pt x="3644512" y="460153"/>
                  <a:pt x="3628571" y="453068"/>
                </a:cubicBezTo>
                <a:cubicBezTo>
                  <a:pt x="3600609" y="440641"/>
                  <a:pt x="3541485" y="424040"/>
                  <a:pt x="3541485" y="424040"/>
                </a:cubicBezTo>
                <a:cubicBezTo>
                  <a:pt x="3526971" y="414364"/>
                  <a:pt x="3513544" y="402812"/>
                  <a:pt x="3497942" y="395011"/>
                </a:cubicBezTo>
                <a:cubicBezTo>
                  <a:pt x="3484258" y="388169"/>
                  <a:pt x="3469110" y="384700"/>
                  <a:pt x="3454400" y="380497"/>
                </a:cubicBezTo>
                <a:cubicBezTo>
                  <a:pt x="3432701" y="374297"/>
                  <a:pt x="3375998" y="363067"/>
                  <a:pt x="3352800" y="351468"/>
                </a:cubicBezTo>
                <a:cubicBezTo>
                  <a:pt x="3337198" y="343667"/>
                  <a:pt x="3325197" y="329525"/>
                  <a:pt x="3309257" y="322440"/>
                </a:cubicBezTo>
                <a:cubicBezTo>
                  <a:pt x="3281295" y="310013"/>
                  <a:pt x="3251200" y="303087"/>
                  <a:pt x="3222171" y="293411"/>
                </a:cubicBezTo>
                <a:lnTo>
                  <a:pt x="3178628" y="278897"/>
                </a:lnTo>
                <a:cubicBezTo>
                  <a:pt x="3109624" y="232894"/>
                  <a:pt x="3151636" y="255386"/>
                  <a:pt x="3048000" y="220840"/>
                </a:cubicBezTo>
                <a:lnTo>
                  <a:pt x="2873828" y="162782"/>
                </a:lnTo>
                <a:lnTo>
                  <a:pt x="2786742" y="133754"/>
                </a:lnTo>
                <a:lnTo>
                  <a:pt x="2743200" y="119240"/>
                </a:lnTo>
                <a:cubicBezTo>
                  <a:pt x="2728686" y="109564"/>
                  <a:pt x="2715259" y="98012"/>
                  <a:pt x="2699657" y="90211"/>
                </a:cubicBezTo>
                <a:cubicBezTo>
                  <a:pt x="2675274" y="78019"/>
                  <a:pt x="2621301" y="68155"/>
                  <a:pt x="2598057" y="61182"/>
                </a:cubicBezTo>
                <a:cubicBezTo>
                  <a:pt x="2568749" y="52389"/>
                  <a:pt x="2540656" y="39575"/>
                  <a:pt x="2510971" y="32154"/>
                </a:cubicBezTo>
                <a:cubicBezTo>
                  <a:pt x="2465189" y="20709"/>
                  <a:pt x="2412361" y="5862"/>
                  <a:pt x="2365828" y="3125"/>
                </a:cubicBezTo>
                <a:cubicBezTo>
                  <a:pt x="2312701" y="0"/>
                  <a:pt x="2259390" y="3125"/>
                  <a:pt x="2206171" y="3125"/>
                </a:cubicBezTo>
              </a:path>
            </a:pathLst>
          </a:custGeom>
          <a:solidFill>
            <a:srgbClr val="C00000">
              <a:alpha val="30000"/>
            </a:srgbClr>
          </a:solidFill>
          <a:ln w="25400">
            <a:no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500"/>
                                        <p:tgtEl>
                                          <p:spTgt spid="5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40" grpId="0" animBg="1"/>
      <p:bldP spid="51" grpId="0" animBg="1"/>
      <p:bldP spid="52"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ounded Rectangle 63"/>
          <p:cNvSpPr/>
          <p:nvPr/>
        </p:nvSpPr>
        <p:spPr>
          <a:xfrm>
            <a:off x="2123728" y="1988840"/>
            <a:ext cx="2808312" cy="3096344"/>
          </a:xfrm>
          <a:prstGeom prst="roundRect">
            <a:avLst/>
          </a:prstGeom>
          <a:solidFill>
            <a:srgbClr val="F0FC6C">
              <a:alpha val="40000"/>
            </a:srgb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83" name="Up-Down Arrow 82"/>
          <p:cNvSpPr/>
          <p:nvPr/>
        </p:nvSpPr>
        <p:spPr>
          <a:xfrm rot="5400000">
            <a:off x="2499960" y="3700840"/>
            <a:ext cx="216024" cy="1976600"/>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02" name="IO-mem"/>
          <p:cNvSpPr/>
          <p:nvPr/>
        </p:nvSpPr>
        <p:spPr>
          <a:xfrm rot="5400000">
            <a:off x="2499960" y="3700840"/>
            <a:ext cx="216024" cy="1976600"/>
          </a:xfrm>
          <a:prstGeom prst="upDownArrow">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Using </a:t>
            </a:r>
            <a:r>
              <a:rPr lang="en-US" dirty="0" err="1" smtClean="0"/>
              <a:t>treelets</a:t>
            </a:r>
            <a:endParaRPr lang="en-US" dirty="0"/>
          </a:p>
        </p:txBody>
      </p:sp>
      <p:sp>
        <p:nvSpPr>
          <p:cNvPr id="3" name="Text Placeholder 2"/>
          <p:cNvSpPr>
            <a:spLocks noGrp="1"/>
          </p:cNvSpPr>
          <p:nvPr>
            <p:ph type="body" sz="quarter" idx="10"/>
          </p:nvPr>
        </p:nvSpPr>
        <p:spPr/>
        <p:txBody>
          <a:bodyPr/>
          <a:lstStyle/>
          <a:p>
            <a:r>
              <a:rPr lang="en-US" dirty="0" smtClean="0"/>
              <a:t>Description</a:t>
            </a:r>
            <a:endParaRPr lang="en-US" dirty="0"/>
          </a:p>
        </p:txBody>
      </p:sp>
      <p:sp>
        <p:nvSpPr>
          <p:cNvPr id="13" name="Content Placeholder 3"/>
          <p:cNvSpPr>
            <a:spLocks noGrp="1"/>
          </p:cNvSpPr>
          <p:nvPr>
            <p:ph idx="1"/>
          </p:nvPr>
        </p:nvSpPr>
        <p:spPr>
          <a:xfrm>
            <a:off x="5148064" y="1772816"/>
            <a:ext cx="3995936" cy="4033624"/>
          </a:xfrm>
        </p:spPr>
        <p:txBody>
          <a:bodyPr>
            <a:normAutofit/>
          </a:bodyPr>
          <a:lstStyle/>
          <a:p>
            <a:r>
              <a:rPr lang="en-US" dirty="0" smtClean="0"/>
              <a:t>Rays in queues</a:t>
            </a:r>
          </a:p>
          <a:p>
            <a:r>
              <a:rPr lang="en-US" dirty="0" smtClean="0"/>
              <a:t>Pick a queue</a:t>
            </a:r>
          </a:p>
          <a:p>
            <a:r>
              <a:rPr lang="en-US" dirty="0" smtClean="0"/>
              <a:t>Traverse </a:t>
            </a:r>
            <a:r>
              <a:rPr lang="en-US" dirty="0" err="1" smtClean="0"/>
              <a:t>treelet</a:t>
            </a:r>
            <a:endParaRPr lang="en-US" dirty="0" smtClean="0"/>
          </a:p>
          <a:p>
            <a:pPr lvl="1"/>
            <a:r>
              <a:rPr lang="en-US" dirty="0" smtClean="0"/>
              <a:t>Store rays</a:t>
            </a:r>
          </a:p>
          <a:p>
            <a:r>
              <a:rPr lang="en-US" dirty="0" smtClean="0"/>
              <a:t>Intersect triangle</a:t>
            </a:r>
          </a:p>
          <a:p>
            <a:r>
              <a:rPr lang="en-US" dirty="0" smtClean="0"/>
              <a:t>Return result</a:t>
            </a:r>
          </a:p>
          <a:p>
            <a:pPr>
              <a:buNone/>
            </a:pPr>
            <a:endParaRPr lang="en-US" dirty="0" smtClean="0"/>
          </a:p>
          <a:p>
            <a:endParaRPr lang="en-US" dirty="0"/>
          </a:p>
        </p:txBody>
      </p:sp>
      <p:sp>
        <p:nvSpPr>
          <p:cNvPr id="65" name="Up-Down Arrow 64"/>
          <p:cNvSpPr/>
          <p:nvPr/>
        </p:nvSpPr>
        <p:spPr>
          <a:xfrm rot="3600000">
            <a:off x="3286623" y="3546013"/>
            <a:ext cx="216024" cy="482177"/>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Down Arrow 66"/>
          <p:cNvSpPr/>
          <p:nvPr/>
        </p:nvSpPr>
        <p:spPr>
          <a:xfrm rot="10800000">
            <a:off x="755577"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Down Arrow 67"/>
          <p:cNvSpPr/>
          <p:nvPr/>
        </p:nvSpPr>
        <p:spPr>
          <a:xfrm>
            <a:off x="1043609"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Down Arrow 68"/>
          <p:cNvSpPr/>
          <p:nvPr/>
        </p:nvSpPr>
        <p:spPr>
          <a:xfrm rot="5400000">
            <a:off x="3311860"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Down Arrow 69"/>
          <p:cNvSpPr/>
          <p:nvPr/>
        </p:nvSpPr>
        <p:spPr>
          <a:xfrm rot="16200000">
            <a:off x="3311860"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1" name="Down Arrow 70"/>
          <p:cNvSpPr/>
          <p:nvPr/>
        </p:nvSpPr>
        <p:spPr>
          <a:xfrm rot="10800000">
            <a:off x="3923928"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2" name="Down Arrow 71"/>
          <p:cNvSpPr/>
          <p:nvPr/>
        </p:nvSpPr>
        <p:spPr>
          <a:xfrm>
            <a:off x="4211960"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3" name="Down Arrow 72"/>
          <p:cNvSpPr/>
          <p:nvPr/>
        </p:nvSpPr>
        <p:spPr>
          <a:xfrm rot="10800000">
            <a:off x="3923928"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4" name="Down Arrow 73"/>
          <p:cNvSpPr/>
          <p:nvPr/>
        </p:nvSpPr>
        <p:spPr>
          <a:xfrm>
            <a:off x="4211960"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5" name="Down Arrow 74"/>
          <p:cNvSpPr/>
          <p:nvPr/>
        </p:nvSpPr>
        <p:spPr>
          <a:xfrm rot="5400000">
            <a:off x="3311860"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6" name="Down Arrow 75"/>
          <p:cNvSpPr/>
          <p:nvPr/>
        </p:nvSpPr>
        <p:spPr>
          <a:xfrm rot="16200000">
            <a:off x="3311860"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7" name="Down Arrow 76"/>
          <p:cNvSpPr/>
          <p:nvPr/>
        </p:nvSpPr>
        <p:spPr>
          <a:xfrm rot="5400000">
            <a:off x="2015716"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8" name="Down Arrow 77"/>
          <p:cNvSpPr/>
          <p:nvPr/>
        </p:nvSpPr>
        <p:spPr>
          <a:xfrm rot="16200000">
            <a:off x="2015716"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9" name="Down Arrow 78"/>
          <p:cNvSpPr/>
          <p:nvPr/>
        </p:nvSpPr>
        <p:spPr>
          <a:xfrm rot="5400000">
            <a:off x="2015716"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0" name="Down Arrow 79"/>
          <p:cNvSpPr/>
          <p:nvPr/>
        </p:nvSpPr>
        <p:spPr>
          <a:xfrm rot="16200000">
            <a:off x="2015716"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1" name="Down Arrow 80"/>
          <p:cNvSpPr/>
          <p:nvPr/>
        </p:nvSpPr>
        <p:spPr>
          <a:xfrm rot="10800000">
            <a:off x="3923928"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2" name="Down Arrow 81"/>
          <p:cNvSpPr/>
          <p:nvPr/>
        </p:nvSpPr>
        <p:spPr>
          <a:xfrm>
            <a:off x="4211960"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4" name="Rounded Rectangle 83"/>
          <p:cNvSpPr/>
          <p:nvPr/>
        </p:nvSpPr>
        <p:spPr>
          <a:xfrm>
            <a:off x="2267744" y="3068960"/>
            <a:ext cx="1008112"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Node</a:t>
            </a:r>
          </a:p>
          <a:p>
            <a:pPr algn="ctr"/>
            <a:r>
              <a:rPr lang="en-US" dirty="0" smtClean="0"/>
              <a:t>cache</a:t>
            </a:r>
          </a:p>
        </p:txBody>
      </p:sp>
      <p:sp>
        <p:nvSpPr>
          <p:cNvPr id="85" name="Rounded Rectangle 84"/>
          <p:cNvSpPr/>
          <p:nvPr/>
        </p:nvSpPr>
        <p:spPr>
          <a:xfrm>
            <a:off x="2267744" y="2132856"/>
            <a:ext cx="1008112"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Vertex </a:t>
            </a:r>
          </a:p>
          <a:p>
            <a:pPr algn="ctr"/>
            <a:r>
              <a:rPr lang="en-US" dirty="0" smtClean="0"/>
              <a:t>cache </a:t>
            </a:r>
          </a:p>
        </p:txBody>
      </p:sp>
      <p:sp>
        <p:nvSpPr>
          <p:cNvPr id="86" name="Rectangle 85"/>
          <p:cNvSpPr/>
          <p:nvPr/>
        </p:nvSpPr>
        <p:spPr>
          <a:xfrm>
            <a:off x="1619672" y="2132856"/>
            <a:ext cx="360040" cy="1800200"/>
          </a:xfrm>
          <a:prstGeom prst="rect">
            <a:avLst/>
          </a:prstGeom>
          <a:solidFill>
            <a:srgbClr val="8E793E"/>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L2 </a:t>
            </a:r>
            <a:endParaRPr lang="en-US" dirty="0"/>
          </a:p>
        </p:txBody>
      </p:sp>
      <p:sp>
        <p:nvSpPr>
          <p:cNvPr id="87" name="Rounded Rectangle 86"/>
          <p:cNvSpPr/>
          <p:nvPr/>
        </p:nvSpPr>
        <p:spPr>
          <a:xfrm>
            <a:off x="3563888" y="3068960"/>
            <a:ext cx="1224136"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88" name="Rounded Rectangle 87"/>
          <p:cNvSpPr/>
          <p:nvPr/>
        </p:nvSpPr>
        <p:spPr>
          <a:xfrm>
            <a:off x="3563888" y="2132856"/>
            <a:ext cx="1224136"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89" name="Rounded Rectangle 88"/>
          <p:cNvSpPr/>
          <p:nvPr/>
        </p:nvSpPr>
        <p:spPr>
          <a:xfrm>
            <a:off x="2267744" y="3861048"/>
            <a:ext cx="1008112" cy="648072"/>
          </a:xfrm>
          <a:prstGeom prst="roundRect">
            <a:avLst/>
          </a:prstGeom>
          <a:solidFill>
            <a:srgbClr val="443347"/>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stack</a:t>
            </a:r>
            <a:endParaRPr lang="en-US" dirty="0"/>
          </a:p>
        </p:txBody>
      </p:sp>
      <p:sp>
        <p:nvSpPr>
          <p:cNvPr id="90" name="Rounded Rectangle 89"/>
          <p:cNvSpPr/>
          <p:nvPr/>
        </p:nvSpPr>
        <p:spPr>
          <a:xfrm>
            <a:off x="3563888" y="4005064"/>
            <a:ext cx="1224136" cy="936104"/>
          </a:xfrm>
          <a:prstGeom prst="roundRect">
            <a:avLst/>
          </a:prstGeom>
          <a:solidFill>
            <a:schemeClr val="bg2">
              <a:lumMod val="7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IO unit</a:t>
            </a:r>
            <a:endParaRPr lang="en-US" dirty="0"/>
          </a:p>
        </p:txBody>
      </p:sp>
      <p:sp>
        <p:nvSpPr>
          <p:cNvPr id="91" name="Rounded Rectangle 90"/>
          <p:cNvSpPr/>
          <p:nvPr/>
        </p:nvSpPr>
        <p:spPr>
          <a:xfrm>
            <a:off x="323528" y="5229200"/>
            <a:ext cx="4464496" cy="432048"/>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GP </a:t>
            </a:r>
            <a:r>
              <a:rPr lang="en-US" dirty="0" err="1" smtClean="0"/>
              <a:t>shaders</a:t>
            </a:r>
            <a:endParaRPr lang="en-US" dirty="0"/>
          </a:p>
        </p:txBody>
      </p:sp>
      <p:sp>
        <p:nvSpPr>
          <p:cNvPr id="92" name="Rectangle 91"/>
          <p:cNvSpPr/>
          <p:nvPr/>
        </p:nvSpPr>
        <p:spPr>
          <a:xfrm>
            <a:off x="323528" y="2132856"/>
            <a:ext cx="1296144" cy="2808312"/>
          </a:xfrm>
          <a:prstGeom prst="rect">
            <a:avLst/>
          </a:prstGeom>
          <a:solidFill>
            <a:srgbClr val="6B572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Main</a:t>
            </a:r>
          </a:p>
          <a:p>
            <a:pPr algn="ctr"/>
            <a:r>
              <a:rPr lang="en-US" dirty="0" smtClean="0"/>
              <a:t>memory</a:t>
            </a:r>
            <a:endParaRPr lang="en-US" dirty="0"/>
          </a:p>
        </p:txBody>
      </p:sp>
      <p:sp>
        <p:nvSpPr>
          <p:cNvPr id="93" name="GP-&gt;IO"/>
          <p:cNvSpPr/>
          <p:nvPr/>
        </p:nvSpPr>
        <p:spPr>
          <a:xfrm rot="10800000">
            <a:off x="3923929"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94" name="IO-&gt;TV"/>
          <p:cNvSpPr/>
          <p:nvPr/>
        </p:nvSpPr>
        <p:spPr>
          <a:xfrm rot="10800000">
            <a:off x="3923929" y="3717032"/>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5" name="TP-&gt;GP"/>
          <p:cNvSpPr/>
          <p:nvPr/>
        </p:nvSpPr>
        <p:spPr>
          <a:xfrm rot="10800000">
            <a:off x="3923928" y="278092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6" name="GP-&gt;TP"/>
          <p:cNvSpPr/>
          <p:nvPr/>
        </p:nvSpPr>
        <p:spPr>
          <a:xfrm>
            <a:off x="4211960" y="278092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7" name="TP-&gt;IO"/>
          <p:cNvSpPr/>
          <p:nvPr/>
        </p:nvSpPr>
        <p:spPr>
          <a:xfrm>
            <a:off x="4211960" y="3717032"/>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8" name="IO-&gt;GP"/>
          <p:cNvSpPr/>
          <p:nvPr/>
        </p:nvSpPr>
        <p:spPr>
          <a:xfrm>
            <a:off x="4211960"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9" name="TP_emph"/>
          <p:cNvSpPr/>
          <p:nvPr/>
        </p:nvSpPr>
        <p:spPr>
          <a:xfrm>
            <a:off x="3563888" y="3068960"/>
            <a:ext cx="1224136" cy="648072"/>
          </a:xfrm>
          <a:prstGeom prst="roundRect">
            <a:avLst/>
          </a:prstGeom>
          <a:solidFill>
            <a:srgbClr val="264978"/>
          </a:solid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100" name="GP_emph"/>
          <p:cNvSpPr/>
          <p:nvPr/>
        </p:nvSpPr>
        <p:spPr>
          <a:xfrm>
            <a:off x="3563888" y="2132856"/>
            <a:ext cx="1224136" cy="648072"/>
          </a:xfrm>
          <a:prstGeom prst="roundRect">
            <a:avLst/>
          </a:prstGeom>
          <a:solidFill>
            <a:srgbClr val="1F471F"/>
          </a:solid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103" name="queue1"/>
          <p:cNvSpPr/>
          <p:nvPr/>
        </p:nvSpPr>
        <p:spPr>
          <a:xfrm>
            <a:off x="1403648" y="4725144"/>
            <a:ext cx="144016" cy="144016"/>
          </a:xfrm>
          <a:prstGeom prst="rect">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4" name="queue2"/>
          <p:cNvSpPr/>
          <p:nvPr/>
        </p:nvSpPr>
        <p:spPr>
          <a:xfrm>
            <a:off x="1403648" y="4509120"/>
            <a:ext cx="144016" cy="144016"/>
          </a:xfrm>
          <a:prstGeom prst="rect">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5" name="queue3"/>
          <p:cNvSpPr/>
          <p:nvPr/>
        </p:nvSpPr>
        <p:spPr>
          <a:xfrm>
            <a:off x="1403648" y="4293096"/>
            <a:ext cx="144016" cy="144016"/>
          </a:xfrm>
          <a:prstGeom prst="rect">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6" name="queue4"/>
          <p:cNvSpPr/>
          <p:nvPr/>
        </p:nvSpPr>
        <p:spPr>
          <a:xfrm>
            <a:off x="1403648" y="4077072"/>
            <a:ext cx="144016" cy="144016"/>
          </a:xfrm>
          <a:prstGeom prst="rect">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8" name="queue1_green"/>
          <p:cNvSpPr/>
          <p:nvPr/>
        </p:nvSpPr>
        <p:spPr>
          <a:xfrm>
            <a:off x="1403648" y="4725144"/>
            <a:ext cx="144016" cy="144016"/>
          </a:xfrm>
          <a:prstGeom prst="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9" name="queue2_blink"/>
          <p:cNvSpPr/>
          <p:nvPr/>
        </p:nvSpPr>
        <p:spPr>
          <a:xfrm>
            <a:off x="1403648" y="4509120"/>
            <a:ext cx="144016" cy="144016"/>
          </a:xfrm>
          <a:prstGeom prst="rect">
            <a:avLst/>
          </a:prstGeom>
          <a:solidFill>
            <a:srgbClr val="FFFF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10" name="queue4_blink"/>
          <p:cNvSpPr/>
          <p:nvPr/>
        </p:nvSpPr>
        <p:spPr>
          <a:xfrm>
            <a:off x="1403648" y="4077072"/>
            <a:ext cx="144016" cy="144016"/>
          </a:xfrm>
          <a:prstGeom prst="rect">
            <a:avLst/>
          </a:prstGeom>
          <a:solidFill>
            <a:srgbClr val="FFFF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fade">
                                      <p:cBhvr>
                                        <p:cTn id="10" dur="500"/>
                                        <p:tgtEl>
                                          <p:spTgt spid="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fade">
                                      <p:cBhvr>
                                        <p:cTn id="13" dur="500"/>
                                        <p:tgtEl>
                                          <p:spTgt spid="10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Effect transition="in" filter="fade">
                                      <p:cBhvr>
                                        <p:cTn id="17" dur="500"/>
                                        <p:tgtEl>
                                          <p:spTgt spid="103"/>
                                        </p:tgtEl>
                                      </p:cBhvr>
                                    </p:animEffect>
                                  </p:childTnLst>
                                </p:cTn>
                              </p:par>
                              <p:par>
                                <p:cTn id="18" presetID="10" presetClass="entr" presetSubtype="0" fill="hold" grpId="0" nodeType="withEffect">
                                  <p:stCondLst>
                                    <p:cond delay="20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par>
                                <p:cTn id="21" presetID="10" presetClass="entr" presetSubtype="0" fill="hold" grpId="0" nodeType="withEffect">
                                  <p:stCondLst>
                                    <p:cond delay="40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500"/>
                                        <p:tgtEl>
                                          <p:spTgt spid="105"/>
                                        </p:tgtEl>
                                      </p:cBhvr>
                                    </p:animEffect>
                                  </p:childTnLst>
                                </p:cTn>
                              </p:par>
                              <p:par>
                                <p:cTn id="24" presetID="10" presetClass="entr" presetSubtype="0" fill="hold" grpId="0" nodeType="withEffect">
                                  <p:stCondLst>
                                    <p:cond delay="600"/>
                                  </p:stCondLst>
                                  <p:childTnLst>
                                    <p:set>
                                      <p:cBhvr>
                                        <p:cTn id="25" dur="1" fill="hold">
                                          <p:stCondLst>
                                            <p:cond delay="0"/>
                                          </p:stCondLst>
                                        </p:cTn>
                                        <p:tgtEl>
                                          <p:spTgt spid="106"/>
                                        </p:tgtEl>
                                        <p:attrNameLst>
                                          <p:attrName>style.visibility</p:attrName>
                                        </p:attrNameLst>
                                      </p:cBhvr>
                                      <p:to>
                                        <p:strVal val="visible"/>
                                      </p:to>
                                    </p:set>
                                    <p:animEffect transition="in" filter="fade">
                                      <p:cBhvr>
                                        <p:cTn id="26" dur="500"/>
                                        <p:tgtEl>
                                          <p:spTgt spid="10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3">
                                            <p:txEl>
                                              <p:pRg st="1" end="1"/>
                                            </p:txEl>
                                          </p:spTgt>
                                        </p:tgtEl>
                                        <p:attrNameLst>
                                          <p:attrName>style.visibility</p:attrName>
                                        </p:attrNameLst>
                                      </p:cBhvr>
                                      <p:to>
                                        <p:strVal val="visible"/>
                                      </p:to>
                                    </p:set>
                                    <p:animEffect transition="in" filter="fade">
                                      <p:cBhvr>
                                        <p:cTn id="31" dur="500"/>
                                        <p:tgtEl>
                                          <p:spTgt spid="13">
                                            <p:txEl>
                                              <p:pRg st="1" end="1"/>
                                            </p:txEl>
                                          </p:spTgt>
                                        </p:tgtEl>
                                      </p:cBhvr>
                                    </p:animEffect>
                                  </p:childTnLst>
                                </p:cTn>
                              </p:par>
                              <p:par>
                                <p:cTn id="32" presetID="10" presetClass="exit" presetSubtype="0" fill="hold" grpId="1" nodeType="withEffect">
                                  <p:stCondLst>
                                    <p:cond delay="0"/>
                                  </p:stCondLst>
                                  <p:childTnLst>
                                    <p:animEffect transition="out" filter="fade">
                                      <p:cBhvr>
                                        <p:cTn id="33" dur="500"/>
                                        <p:tgtEl>
                                          <p:spTgt spid="93"/>
                                        </p:tgtEl>
                                      </p:cBhvr>
                                    </p:animEffect>
                                    <p:set>
                                      <p:cBhvr>
                                        <p:cTn id="34" dur="1" fill="hold">
                                          <p:stCondLst>
                                            <p:cond delay="499"/>
                                          </p:stCondLst>
                                        </p:cTn>
                                        <p:tgtEl>
                                          <p:spTgt spid="93"/>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fade">
                                      <p:cBhvr>
                                        <p:cTn id="37" dur="500"/>
                                        <p:tgtEl>
                                          <p:spTgt spid="10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500"/>
                                        <p:tgtEl>
                                          <p:spTgt spid="9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
                                            <p:txEl>
                                              <p:pRg st="2" end="2"/>
                                            </p:txEl>
                                          </p:spTgt>
                                        </p:tgtEl>
                                        <p:attrNameLst>
                                          <p:attrName>style.visibility</p:attrName>
                                        </p:attrNameLst>
                                      </p:cBhvr>
                                      <p:to>
                                        <p:strVal val="visible"/>
                                      </p:to>
                                    </p:set>
                                    <p:animEffect transition="in" filter="fade">
                                      <p:cBhvr>
                                        <p:cTn id="45" dur="500"/>
                                        <p:tgtEl>
                                          <p:spTgt spid="13">
                                            <p:txEl>
                                              <p:pRg st="2" end="2"/>
                                            </p:txEl>
                                          </p:spTgt>
                                        </p:tgtEl>
                                      </p:cBhvr>
                                    </p:animEffect>
                                  </p:childTnLst>
                                </p:cTn>
                              </p:par>
                              <p:par>
                                <p:cTn id="46" presetID="10" presetClass="exit" presetSubtype="0" fill="hold" grpId="1" nodeType="withEffect">
                                  <p:stCondLst>
                                    <p:cond delay="0"/>
                                  </p:stCondLst>
                                  <p:childTnLst>
                                    <p:animEffect transition="out" filter="fade">
                                      <p:cBhvr>
                                        <p:cTn id="47" dur="500"/>
                                        <p:tgtEl>
                                          <p:spTgt spid="94"/>
                                        </p:tgtEl>
                                      </p:cBhvr>
                                    </p:animEffect>
                                    <p:set>
                                      <p:cBhvr>
                                        <p:cTn id="48" dur="1" fill="hold">
                                          <p:stCondLst>
                                            <p:cond delay="499"/>
                                          </p:stCondLst>
                                        </p:cTn>
                                        <p:tgtEl>
                                          <p:spTgt spid="94"/>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3">
                                            <p:txEl>
                                              <p:pRg st="3" end="3"/>
                                            </p:txEl>
                                          </p:spTgt>
                                        </p:tgtEl>
                                        <p:attrNameLst>
                                          <p:attrName>style.visibility</p:attrName>
                                        </p:attrNameLst>
                                      </p:cBhvr>
                                      <p:to>
                                        <p:strVal val="visible"/>
                                      </p:to>
                                    </p:set>
                                    <p:animEffect transition="in" filter="fade">
                                      <p:cBhvr>
                                        <p:cTn id="56" dur="500"/>
                                        <p:tgtEl>
                                          <p:spTgt spid="13">
                                            <p:txEl>
                                              <p:pRg st="3" end="3"/>
                                            </p:txEl>
                                          </p:spTgt>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09"/>
                                        </p:tgtEl>
                                        <p:attrNameLst>
                                          <p:attrName>style.visibility</p:attrName>
                                        </p:attrNameLst>
                                      </p:cBhvr>
                                      <p:to>
                                        <p:strVal val="visible"/>
                                      </p:to>
                                    </p:set>
                                    <p:animEffect transition="in" filter="fade">
                                      <p:cBhvr>
                                        <p:cTn id="62" dur="1000"/>
                                        <p:tgtEl>
                                          <p:spTgt spid="109"/>
                                        </p:tgtEl>
                                      </p:cBhvr>
                                    </p:animEffect>
                                  </p:childTnLst>
                                </p:cTn>
                              </p:par>
                            </p:childTnLst>
                          </p:cTn>
                        </p:par>
                        <p:par>
                          <p:cTn id="63" fill="hold">
                            <p:stCondLst>
                              <p:cond delay="1000"/>
                            </p:stCondLst>
                            <p:childTnLst>
                              <p:par>
                                <p:cTn id="64" presetID="10" presetClass="entr" presetSubtype="0" fill="hold" grpId="0" nodeType="after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1000"/>
                                        <p:tgtEl>
                                          <p:spTgt spid="110"/>
                                        </p:tgtEl>
                                      </p:cBhvr>
                                    </p:animEffect>
                                  </p:childTnLst>
                                </p:cTn>
                              </p:par>
                              <p:par>
                                <p:cTn id="67" presetID="10" presetClass="exit" presetSubtype="0" fill="hold" grpId="1" nodeType="withEffect">
                                  <p:stCondLst>
                                    <p:cond delay="600"/>
                                  </p:stCondLst>
                                  <p:childTnLst>
                                    <p:animEffect transition="out" filter="fade">
                                      <p:cBhvr>
                                        <p:cTn id="68" dur="1000"/>
                                        <p:tgtEl>
                                          <p:spTgt spid="109"/>
                                        </p:tgtEl>
                                      </p:cBhvr>
                                    </p:animEffect>
                                    <p:set>
                                      <p:cBhvr>
                                        <p:cTn id="69" dur="1" fill="hold">
                                          <p:stCondLst>
                                            <p:cond delay="999"/>
                                          </p:stCondLst>
                                        </p:cTn>
                                        <p:tgtEl>
                                          <p:spTgt spid="109"/>
                                        </p:tgtEl>
                                        <p:attrNameLst>
                                          <p:attrName>style.visibility</p:attrName>
                                        </p:attrNameLst>
                                      </p:cBhvr>
                                      <p:to>
                                        <p:strVal val="hidden"/>
                                      </p:to>
                                    </p:set>
                                  </p:childTnLst>
                                </p:cTn>
                              </p:par>
                            </p:childTnLst>
                          </p:cTn>
                        </p:par>
                        <p:par>
                          <p:cTn id="70" fill="hold">
                            <p:stCondLst>
                              <p:cond delay="2600"/>
                            </p:stCondLst>
                            <p:childTnLst>
                              <p:par>
                                <p:cTn id="71" presetID="10" presetClass="exit" presetSubtype="0" fill="hold" grpId="1" nodeType="afterEffect">
                                  <p:stCondLst>
                                    <p:cond delay="0"/>
                                  </p:stCondLst>
                                  <p:childTnLst>
                                    <p:animEffect transition="out" filter="fade">
                                      <p:cBhvr>
                                        <p:cTn id="72" dur="1000"/>
                                        <p:tgtEl>
                                          <p:spTgt spid="110"/>
                                        </p:tgtEl>
                                      </p:cBhvr>
                                    </p:animEffect>
                                    <p:set>
                                      <p:cBhvr>
                                        <p:cTn id="73" dur="1" fill="hold">
                                          <p:stCondLst>
                                            <p:cond delay="999"/>
                                          </p:stCondLst>
                                        </p:cTn>
                                        <p:tgtEl>
                                          <p:spTgt spid="110"/>
                                        </p:tgtEl>
                                        <p:attrNameLst>
                                          <p:attrName>style.visibility</p:attrName>
                                        </p:attrNameLst>
                                      </p:cBhvr>
                                      <p:to>
                                        <p:strVal val="hidden"/>
                                      </p:to>
                                    </p:set>
                                  </p:childTnLst>
                                </p:cTn>
                              </p:par>
                            </p:childTnLst>
                          </p:cTn>
                        </p:par>
                        <p:par>
                          <p:cTn id="74" fill="hold">
                            <p:stCondLst>
                              <p:cond delay="3600"/>
                            </p:stCondLst>
                            <p:childTnLst>
                              <p:par>
                                <p:cTn id="75" presetID="10" presetClass="exit" presetSubtype="0" fill="hold" grpId="1" nodeType="afterEffect">
                                  <p:stCondLst>
                                    <p:cond delay="0"/>
                                  </p:stCondLst>
                                  <p:childTnLst>
                                    <p:animEffect transition="out" filter="fade">
                                      <p:cBhvr>
                                        <p:cTn id="76" dur="500"/>
                                        <p:tgtEl>
                                          <p:spTgt spid="97"/>
                                        </p:tgtEl>
                                      </p:cBhvr>
                                    </p:animEffect>
                                    <p:set>
                                      <p:cBhvr>
                                        <p:cTn id="77" dur="1" fill="hold">
                                          <p:stCondLst>
                                            <p:cond delay="499"/>
                                          </p:stCondLst>
                                        </p:cTn>
                                        <p:tgtEl>
                                          <p:spTgt spid="9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3">
                                            <p:txEl>
                                              <p:pRg st="4" end="4"/>
                                            </p:txEl>
                                          </p:spTgt>
                                        </p:tgtEl>
                                        <p:attrNameLst>
                                          <p:attrName>style.visibility</p:attrName>
                                        </p:attrNameLst>
                                      </p:cBhvr>
                                      <p:to>
                                        <p:strVal val="visible"/>
                                      </p:to>
                                    </p:set>
                                    <p:animEffect transition="in" filter="fade">
                                      <p:cBhvr>
                                        <p:cTn id="82" dur="500"/>
                                        <p:tgtEl>
                                          <p:spTgt spid="13">
                                            <p:txEl>
                                              <p:pRg st="4" end="4"/>
                                            </p:txEl>
                                          </p:spTgt>
                                        </p:tgtEl>
                                      </p:cBhvr>
                                    </p:animEffect>
                                  </p:childTnLst>
                                </p:cTn>
                              </p:par>
                              <p:par>
                                <p:cTn id="83" presetID="10" presetClass="exit" presetSubtype="0" fill="hold" grpId="1" nodeType="withEffect">
                                  <p:stCondLst>
                                    <p:cond delay="0"/>
                                  </p:stCondLst>
                                  <p:childTnLst>
                                    <p:animEffect transition="out" filter="fade">
                                      <p:cBhvr>
                                        <p:cTn id="84" dur="500"/>
                                        <p:tgtEl>
                                          <p:spTgt spid="102"/>
                                        </p:tgtEl>
                                      </p:cBhvr>
                                    </p:animEffect>
                                    <p:set>
                                      <p:cBhvr>
                                        <p:cTn id="85" dur="1" fill="hold">
                                          <p:stCondLst>
                                            <p:cond delay="499"/>
                                          </p:stCondLst>
                                        </p:cTn>
                                        <p:tgtEl>
                                          <p:spTgt spid="102"/>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99"/>
                                        </p:tgtEl>
                                      </p:cBhvr>
                                    </p:animEffect>
                                    <p:set>
                                      <p:cBhvr>
                                        <p:cTn id="88" dur="1" fill="hold">
                                          <p:stCondLst>
                                            <p:cond delay="499"/>
                                          </p:stCondLst>
                                        </p:cTn>
                                        <p:tgtEl>
                                          <p:spTgt spid="99"/>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100"/>
                                        </p:tgtEl>
                                        <p:attrNameLst>
                                          <p:attrName>style.visibility</p:attrName>
                                        </p:attrNameLst>
                                      </p:cBhvr>
                                      <p:to>
                                        <p:strVal val="visible"/>
                                      </p:to>
                                    </p:set>
                                    <p:animEffect transition="in" filter="fade">
                                      <p:cBhvr>
                                        <p:cTn id="91" dur="500"/>
                                        <p:tgtEl>
                                          <p:spTgt spid="10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5"/>
                                        </p:tgtEl>
                                        <p:attrNameLst>
                                          <p:attrName>style.visibility</p:attrName>
                                        </p:attrNameLst>
                                      </p:cBhvr>
                                      <p:to>
                                        <p:strVal val="visible"/>
                                      </p:to>
                                    </p:set>
                                    <p:animEffect transition="in" filter="fade">
                                      <p:cBhvr>
                                        <p:cTn id="94" dur="500"/>
                                        <p:tgtEl>
                                          <p:spTgt spid="9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96"/>
                                        </p:tgtEl>
                                        <p:attrNameLst>
                                          <p:attrName>style.visibility</p:attrName>
                                        </p:attrNameLst>
                                      </p:cBhvr>
                                      <p:to>
                                        <p:strVal val="visible"/>
                                      </p:to>
                                    </p:set>
                                    <p:animEffect transition="in" filter="fade">
                                      <p:cBhvr>
                                        <p:cTn id="97" dur="500"/>
                                        <p:tgtEl>
                                          <p:spTgt spid="9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3">
                                            <p:txEl>
                                              <p:pRg st="5" end="5"/>
                                            </p:txEl>
                                          </p:spTgt>
                                        </p:tgtEl>
                                        <p:attrNameLst>
                                          <p:attrName>style.visibility</p:attrName>
                                        </p:attrNameLst>
                                      </p:cBhvr>
                                      <p:to>
                                        <p:strVal val="visible"/>
                                      </p:to>
                                    </p:set>
                                    <p:animEffect transition="in" filter="fade">
                                      <p:cBhvr>
                                        <p:cTn id="102" dur="500"/>
                                        <p:tgtEl>
                                          <p:spTgt spid="13">
                                            <p:txEl>
                                              <p:pRg st="5" end="5"/>
                                            </p:txEl>
                                          </p:spTgt>
                                        </p:tgtEl>
                                      </p:cBhvr>
                                    </p:animEffect>
                                  </p:childTnLst>
                                </p:cTn>
                              </p:par>
                              <p:par>
                                <p:cTn id="103" presetID="10" presetClass="exit" presetSubtype="0" fill="hold" grpId="1" nodeType="withEffect">
                                  <p:stCondLst>
                                    <p:cond delay="0"/>
                                  </p:stCondLst>
                                  <p:childTnLst>
                                    <p:animEffect transition="out" filter="fade">
                                      <p:cBhvr>
                                        <p:cTn id="104" dur="500"/>
                                        <p:tgtEl>
                                          <p:spTgt spid="100"/>
                                        </p:tgtEl>
                                      </p:cBhvr>
                                    </p:animEffect>
                                    <p:set>
                                      <p:cBhvr>
                                        <p:cTn id="105" dur="1" fill="hold">
                                          <p:stCondLst>
                                            <p:cond delay="499"/>
                                          </p:stCondLst>
                                        </p:cTn>
                                        <p:tgtEl>
                                          <p:spTgt spid="100"/>
                                        </p:tgtEl>
                                        <p:attrNameLst>
                                          <p:attrName>style.visibility</p:attrName>
                                        </p:attrNameLst>
                                      </p:cBhvr>
                                      <p:to>
                                        <p:strVal val="hidden"/>
                                      </p:to>
                                    </p:set>
                                  </p:childTnLst>
                                </p:cTn>
                              </p:par>
                              <p:par>
                                <p:cTn id="106" presetID="10" presetClass="exit" presetSubtype="0" fill="hold" grpId="1" nodeType="withEffect">
                                  <p:stCondLst>
                                    <p:cond delay="0"/>
                                  </p:stCondLst>
                                  <p:childTnLst>
                                    <p:animEffect transition="out" filter="fade">
                                      <p:cBhvr>
                                        <p:cTn id="107" dur="500"/>
                                        <p:tgtEl>
                                          <p:spTgt spid="95"/>
                                        </p:tgtEl>
                                      </p:cBhvr>
                                    </p:animEffect>
                                    <p:set>
                                      <p:cBhvr>
                                        <p:cTn id="108" dur="1" fill="hold">
                                          <p:stCondLst>
                                            <p:cond delay="499"/>
                                          </p:stCondLst>
                                        </p:cTn>
                                        <p:tgtEl>
                                          <p:spTgt spid="95"/>
                                        </p:tgtEl>
                                        <p:attrNameLst>
                                          <p:attrName>style.visibility</p:attrName>
                                        </p:attrNameLst>
                                      </p:cBhvr>
                                      <p:to>
                                        <p:strVal val="hidden"/>
                                      </p:to>
                                    </p:set>
                                  </p:childTnLst>
                                </p:cTn>
                              </p:par>
                              <p:par>
                                <p:cTn id="109" presetID="10" presetClass="exit" presetSubtype="0" fill="hold" grpId="1" nodeType="withEffect">
                                  <p:stCondLst>
                                    <p:cond delay="0"/>
                                  </p:stCondLst>
                                  <p:childTnLst>
                                    <p:animEffect transition="out" filter="fade">
                                      <p:cBhvr>
                                        <p:cTn id="110" dur="500"/>
                                        <p:tgtEl>
                                          <p:spTgt spid="96"/>
                                        </p:tgtEl>
                                      </p:cBhvr>
                                    </p:animEffect>
                                    <p:set>
                                      <p:cBhvr>
                                        <p:cTn id="111" dur="1" fill="hold">
                                          <p:stCondLst>
                                            <p:cond delay="499"/>
                                          </p:stCondLst>
                                        </p:cTn>
                                        <p:tgtEl>
                                          <p:spTgt spid="96"/>
                                        </p:tgtEl>
                                        <p:attrNameLst>
                                          <p:attrName>style.visibility</p:attrName>
                                        </p:attrNameLst>
                                      </p:cBhvr>
                                      <p:to>
                                        <p:strVal val="hidden"/>
                                      </p:to>
                                    </p:set>
                                  </p:childTnLst>
                                </p:cTn>
                              </p:par>
                              <p:par>
                                <p:cTn id="112" presetID="10" presetClass="entr" presetSubtype="0" fill="hold" grpId="0" nodeType="withEffect">
                                  <p:stCondLst>
                                    <p:cond delay="0"/>
                                  </p:stCondLst>
                                  <p:childTnLst>
                                    <p:set>
                                      <p:cBhvr>
                                        <p:cTn id="113" dur="1" fill="hold">
                                          <p:stCondLst>
                                            <p:cond delay="0"/>
                                          </p:stCondLst>
                                        </p:cTn>
                                        <p:tgtEl>
                                          <p:spTgt spid="98"/>
                                        </p:tgtEl>
                                        <p:attrNameLst>
                                          <p:attrName>style.visibility</p:attrName>
                                        </p:attrNameLst>
                                      </p:cBhvr>
                                      <p:to>
                                        <p:strVal val="visible"/>
                                      </p:to>
                                    </p:set>
                                    <p:animEffect transition="in" filter="fade">
                                      <p:cBhvr>
                                        <p:cTn id="114" dur="500"/>
                                        <p:tgtEl>
                                          <p:spTgt spid="98"/>
                                        </p:tgtEl>
                                      </p:cBhvr>
                                    </p:animEffect>
                                  </p:childTnLst>
                                </p:cTn>
                              </p:par>
                              <p:par>
                                <p:cTn id="115" presetID="10" presetClass="entr" presetSubtype="0" fill="hold" grpId="2" nodeType="with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fade">
                                      <p:cBhvr>
                                        <p:cTn id="11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93" grpId="0" animBg="1"/>
      <p:bldP spid="93" grpId="1" animBg="1"/>
      <p:bldP spid="94" grpId="0" animBg="1"/>
      <p:bldP spid="94" grpId="1" animBg="1"/>
      <p:bldP spid="95" grpId="0" animBg="1"/>
      <p:bldP spid="95" grpId="1" animBg="1"/>
      <p:bldP spid="96" grpId="0" animBg="1"/>
      <p:bldP spid="96" grpId="1" animBg="1"/>
      <p:bldP spid="97" grpId="0" animBg="1"/>
      <p:bldP spid="97" grpId="1" animBg="1"/>
      <p:bldP spid="97" grpId="2" animBg="1"/>
      <p:bldP spid="98" grpId="0" animBg="1"/>
      <p:bldP spid="99" grpId="0" animBg="1"/>
      <p:bldP spid="99" grpId="1" animBg="1"/>
      <p:bldP spid="100" grpId="0" animBg="1"/>
      <p:bldP spid="100" grpId="1" animBg="1"/>
      <p:bldP spid="103" grpId="0" animBg="1"/>
      <p:bldP spid="104" grpId="0" animBg="1"/>
      <p:bldP spid="105" grpId="0" animBg="1"/>
      <p:bldP spid="106" grpId="0" animBg="1"/>
      <p:bldP spid="108" grpId="0" animBg="1"/>
      <p:bldP spid="109" grpId="0" animBg="1"/>
      <p:bldP spid="109" grpId="1" animBg="1"/>
      <p:bldP spid="110" grpId="0" animBg="1"/>
      <p:bldP spid="110"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ropbox\My Dropbox\DRPU\cellHwWSCG2010\wscg2010\images\fairy_forest.png"/>
          <p:cNvPicPr>
            <a:picLocks noChangeAspect="1" noChangeArrowheads="1"/>
          </p:cNvPicPr>
          <p:nvPr/>
        </p:nvPicPr>
        <p:blipFill>
          <a:blip r:embed="rId3" cstate="print"/>
          <a:srcRect/>
          <a:stretch>
            <a:fillRect/>
          </a:stretch>
        </p:blipFill>
        <p:spPr bwMode="auto">
          <a:xfrm>
            <a:off x="683568" y="1844824"/>
            <a:ext cx="3960440" cy="3960440"/>
          </a:xfrm>
          <a:prstGeom prst="rect">
            <a:avLst/>
          </a:prstGeom>
          <a:noFill/>
        </p:spPr>
      </p:pic>
      <p:sp>
        <p:nvSpPr>
          <p:cNvPr id="2" name="Title 1"/>
          <p:cNvSpPr>
            <a:spLocks noGrp="1"/>
          </p:cNvSpPr>
          <p:nvPr>
            <p:ph type="title"/>
          </p:nvPr>
        </p:nvSpPr>
        <p:spPr/>
        <p:txBody>
          <a:bodyPr/>
          <a:lstStyle/>
          <a:p>
            <a:r>
              <a:rPr lang="en-US" dirty="0" smtClean="0"/>
              <a:t>Tail recursion with </a:t>
            </a:r>
            <a:r>
              <a:rPr lang="en-US" dirty="0" err="1" smtClean="0"/>
              <a:t>Treelets</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14" name="Content Placeholder 3"/>
          <p:cNvSpPr txBox="1">
            <a:spLocks/>
          </p:cNvSpPr>
          <p:nvPr/>
        </p:nvSpPr>
        <p:spPr>
          <a:xfrm>
            <a:off x="5148064" y="1772816"/>
            <a:ext cx="2592288"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MRays</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BW [</a:t>
            </a:r>
            <a:r>
              <a:rPr lang="en-US" sz="3000" dirty="0" err="1" smtClean="0">
                <a:latin typeface="Calibri" pitchFamily="34" charset="0"/>
                <a:cs typeface="+mn-cs"/>
              </a:rPr>
              <a:t>GBps</a:t>
            </a:r>
            <a:r>
              <a:rPr lang="en-US" sz="3000" dirty="0" smtClean="0">
                <a:latin typeface="Calibri" pitchFamily="34" charset="0"/>
                <a:cs typeface="+mn-cs"/>
              </a:rPr>
              <a:t>]:</a:t>
            </a: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L1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L2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Latency:</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7452320"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64.4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00B050"/>
                </a:solidFill>
                <a:latin typeface="Calibri" pitchFamily="34" charset="0"/>
                <a:cs typeface="+mn-cs"/>
              </a:rPr>
              <a:t>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92.5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C00000"/>
                </a:solidFill>
                <a:latin typeface="Calibri" pitchFamily="34" charset="0"/>
                <a:cs typeface="+mn-cs"/>
              </a:rPr>
              <a:t>67.0</a:t>
            </a:r>
            <a:endParaRPr kumimoji="0" lang="en-US" sz="30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solidFill>
                  <a:srgbClr val="C00000"/>
                </a:solidFill>
                <a:latin typeface="Calibri" pitchFamily="34" charset="0"/>
                <a:cs typeface="+mn-cs"/>
              </a:rPr>
              <a:t>28.7M</a:t>
            </a:r>
            <a:endParaRPr kumimoji="0" lang="en-US" sz="3000" b="1" i="0" u="none" strike="noStrike" kern="1200" cap="none" spc="0" normalizeH="0" baseline="0" noProof="0" dirty="0">
              <a:ln>
                <a:noFill/>
              </a:ln>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500"/>
                                        <p:tgtEl>
                                          <p:spTgt spid="14">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fad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Overview</a:t>
            </a:r>
            <a:endParaRPr lang="en-US" dirty="0"/>
          </a:p>
        </p:txBody>
      </p:sp>
      <p:sp>
        <p:nvSpPr>
          <p:cNvPr id="14" name="Content Placeholder 3"/>
          <p:cNvSpPr txBox="1">
            <a:spLocks/>
          </p:cNvSpPr>
          <p:nvPr/>
        </p:nvSpPr>
        <p:spPr>
          <a:xfrm>
            <a:off x="323528" y="1772816"/>
            <a:ext cx="2592288"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MRays</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BW [</a:t>
            </a:r>
            <a:r>
              <a:rPr lang="en-US" sz="3000" dirty="0" err="1" smtClean="0">
                <a:latin typeface="Calibri" pitchFamily="34" charset="0"/>
                <a:cs typeface="+mn-cs"/>
              </a:rPr>
              <a:t>GBps</a:t>
            </a:r>
            <a:r>
              <a:rPr lang="en-US" sz="3000" dirty="0" smtClean="0">
                <a:latin typeface="Calibri" pitchFamily="34" charset="0"/>
                <a:cs typeface="+mn-cs"/>
              </a:rPr>
              <a:t>]:</a:t>
            </a: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L1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L2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Latency:</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7164288"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64.4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00B050"/>
                </a:solidFill>
                <a:latin typeface="Calibri" pitchFamily="34" charset="0"/>
                <a:cs typeface="+mn-cs"/>
              </a:rPr>
              <a:t>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92.5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C00000"/>
                </a:solidFill>
                <a:latin typeface="Calibri" pitchFamily="34" charset="0"/>
                <a:cs typeface="+mn-cs"/>
              </a:rPr>
              <a:t>67.0</a:t>
            </a:r>
            <a:endParaRPr kumimoji="0" lang="en-US" sz="30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solidFill>
                  <a:srgbClr val="C00000"/>
                </a:solidFill>
                <a:latin typeface="Calibri" pitchFamily="34" charset="0"/>
                <a:cs typeface="+mn-cs"/>
              </a:rPr>
              <a:t>28.7M</a:t>
            </a:r>
            <a:endParaRPr kumimoji="0" lang="en-US" sz="3000" b="1" i="0" u="none" strike="noStrike" kern="1200" cap="none" spc="0" normalizeH="0" baseline="0" noProof="0" dirty="0">
              <a:ln>
                <a:noFill/>
              </a:ln>
              <a:effectLst/>
              <a:uLnTx/>
              <a:uFillTx/>
              <a:latin typeface="Calibri" pitchFamily="34" charset="0"/>
              <a:ea typeface="+mn-ea"/>
              <a:cs typeface="+mn-cs"/>
            </a:endParaRPr>
          </a:p>
        </p:txBody>
      </p:sp>
      <p:sp>
        <p:nvSpPr>
          <p:cNvPr id="7" name="Content Placeholder 3"/>
          <p:cNvSpPr txBox="1">
            <a:spLocks/>
          </p:cNvSpPr>
          <p:nvPr/>
        </p:nvSpPr>
        <p:spPr>
          <a:xfrm>
            <a:off x="5220072"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52.3</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00B050"/>
                </a:solidFill>
                <a:latin typeface="Calibri" pitchFamily="34" charset="0"/>
                <a:cs typeface="+mn-cs"/>
              </a:rPr>
              <a:t>6.2</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rgbClr val="00B050"/>
                </a:solidFill>
                <a:effectLst/>
                <a:uLnTx/>
                <a:uFillTx/>
                <a:latin typeface="Calibri" pitchFamily="34" charset="0"/>
                <a:ea typeface="+mn-ea"/>
                <a:cs typeface="+mn-cs"/>
              </a:rPr>
              <a:t>59.5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solidFill>
                  <a:srgbClr val="C00000"/>
                </a:solidFill>
                <a:latin typeface="Calibri" pitchFamily="34" charset="0"/>
                <a:cs typeface="+mn-cs"/>
              </a:rPr>
              <a:t>78.5</a:t>
            </a:r>
            <a:endParaRPr kumimoji="0" lang="en-US" sz="3000" b="1" i="0" u="none" strike="noStrike" kern="1200" cap="none" spc="0" normalizeH="0" baseline="0" noProof="0" dirty="0" smtClean="0">
              <a:ln>
                <a:noFill/>
              </a:ln>
              <a:solidFill>
                <a:srgbClr val="C00000"/>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solidFill>
                  <a:srgbClr val="00B050"/>
                </a:solidFill>
                <a:latin typeface="Calibri" pitchFamily="34" charset="0"/>
                <a:cs typeface="+mn-cs"/>
              </a:rPr>
              <a:t>5.0M</a:t>
            </a:r>
            <a:endParaRPr kumimoji="0" lang="en-US" sz="3000" b="1" i="0" u="none" strike="noStrike" kern="1200" cap="none" spc="0" normalizeH="0" baseline="0" noProof="0" dirty="0">
              <a:ln>
                <a:noFill/>
              </a:ln>
              <a:solidFill>
                <a:srgbClr val="00B050"/>
              </a:solidFill>
              <a:effectLst/>
              <a:uLnTx/>
              <a:uFillTx/>
              <a:latin typeface="Calibri" pitchFamily="34" charset="0"/>
              <a:ea typeface="+mn-ea"/>
              <a:cs typeface="+mn-cs"/>
            </a:endParaRPr>
          </a:p>
        </p:txBody>
      </p:sp>
      <p:sp>
        <p:nvSpPr>
          <p:cNvPr id="8" name="Content Placeholder 3"/>
          <p:cNvSpPr txBox="1">
            <a:spLocks/>
          </p:cNvSpPr>
          <p:nvPr/>
        </p:nvSpPr>
        <p:spPr>
          <a:xfrm>
            <a:off x="3203848"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48.1</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7.5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50</a:t>
            </a: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80.5</a:t>
            </a: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latin typeface="Calibri" pitchFamily="34" charset="0"/>
                <a:cs typeface="+mn-cs"/>
              </a:rPr>
              <a:t>5.4M</a:t>
            </a:r>
            <a:endParaRPr kumimoji="0" lang="en-US" sz="3000" b="1"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0" name="Content Placeholder 3"/>
          <p:cNvSpPr txBox="1">
            <a:spLocks/>
          </p:cNvSpPr>
          <p:nvPr/>
        </p:nvSpPr>
        <p:spPr>
          <a:xfrm>
            <a:off x="3203848" y="1268760"/>
            <a:ext cx="1656184" cy="720080"/>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200" b="1" i="0" u="none" strike="noStrike" kern="1200" cap="none" spc="0" normalizeH="0" baseline="0" noProof="0" dirty="0" smtClean="0">
                <a:ln>
                  <a:noFill/>
                </a:ln>
                <a:solidFill>
                  <a:srgbClr val="FFC000"/>
                </a:solidFill>
                <a:effectLst/>
                <a:uLnTx/>
                <a:uFillTx/>
                <a:latin typeface="Calibri" pitchFamily="34" charset="0"/>
                <a:ea typeface="+mn-ea"/>
                <a:cs typeface="+mn-cs"/>
              </a:rPr>
              <a:t>Cont.</a:t>
            </a:r>
            <a:endParaRPr kumimoji="0" lang="en-US" sz="3200" b="1"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11" name="Content Placeholder 3"/>
          <p:cNvSpPr txBox="1">
            <a:spLocks/>
          </p:cNvSpPr>
          <p:nvPr/>
        </p:nvSpPr>
        <p:spPr>
          <a:xfrm>
            <a:off x="4644008" y="1268760"/>
            <a:ext cx="2664296" cy="720080"/>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200" b="1" i="0" u="none" strike="noStrike" kern="1200" cap="none" spc="0" normalizeH="0" baseline="0" noProof="0" dirty="0" smtClean="0">
                <a:ln>
                  <a:noFill/>
                </a:ln>
                <a:solidFill>
                  <a:srgbClr val="FFC000"/>
                </a:solidFill>
                <a:effectLst/>
                <a:uLnTx/>
                <a:uFillTx/>
                <a:latin typeface="Calibri" pitchFamily="34" charset="0"/>
                <a:ea typeface="+mn-ea"/>
                <a:cs typeface="+mn-cs"/>
              </a:rPr>
              <a:t>Tail rec.</a:t>
            </a:r>
            <a:endParaRPr kumimoji="0" lang="en-US" sz="3200" b="1" i="0" u="none" strike="noStrike" kern="1200" cap="none" spc="0" normalizeH="0" baseline="0" noProof="0" dirty="0">
              <a:ln>
                <a:noFill/>
              </a:ln>
              <a:solidFill>
                <a:srgbClr val="FFC000"/>
              </a:solidFill>
              <a:effectLst/>
              <a:uLnTx/>
              <a:uFillTx/>
              <a:latin typeface="Calibri" pitchFamily="34" charset="0"/>
              <a:ea typeface="+mn-ea"/>
              <a:cs typeface="+mn-cs"/>
            </a:endParaRPr>
          </a:p>
        </p:txBody>
      </p:sp>
      <p:sp>
        <p:nvSpPr>
          <p:cNvPr id="12" name="Content Placeholder 3"/>
          <p:cNvSpPr txBox="1">
            <a:spLocks/>
          </p:cNvSpPr>
          <p:nvPr/>
        </p:nvSpPr>
        <p:spPr>
          <a:xfrm>
            <a:off x="6516216" y="1268760"/>
            <a:ext cx="2664296" cy="720080"/>
          </a:xfrm>
          <a:prstGeom prst="rect">
            <a:avLst/>
          </a:prstGeom>
        </p:spPr>
        <p:txBody>
          <a:bodyPr lIns="144000" tIns="144000">
            <a:normAutofit/>
          </a:bodyPr>
          <a:lstStyle/>
          <a:p>
            <a:pPr marL="448056" marR="0" lvl="0" indent="-384048" algn="ct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200" b="1" i="0" u="none" strike="noStrike" kern="1200" cap="none" spc="0" normalizeH="0" baseline="0" noProof="0" dirty="0" smtClean="0">
                <a:ln>
                  <a:noFill/>
                </a:ln>
                <a:solidFill>
                  <a:srgbClr val="FFC000"/>
                </a:solidFill>
                <a:effectLst/>
                <a:uLnTx/>
                <a:uFillTx/>
                <a:latin typeface="Calibri" pitchFamily="34" charset="0"/>
                <a:ea typeface="+mn-ea"/>
                <a:cs typeface="+mn-cs"/>
              </a:rPr>
              <a:t>+</a:t>
            </a:r>
            <a:r>
              <a:rPr kumimoji="0" lang="en-US" sz="3200" b="1" i="0" u="none" strike="noStrike" kern="1200" cap="none" spc="0" normalizeH="0" baseline="0" noProof="0" dirty="0" err="1" smtClean="0">
                <a:ln>
                  <a:noFill/>
                </a:ln>
                <a:solidFill>
                  <a:srgbClr val="FFC000"/>
                </a:solidFill>
                <a:effectLst/>
                <a:uLnTx/>
                <a:uFillTx/>
                <a:latin typeface="Calibri" pitchFamily="34" charset="0"/>
                <a:ea typeface="+mn-ea"/>
                <a:cs typeface="+mn-cs"/>
              </a:rPr>
              <a:t>Treelets</a:t>
            </a:r>
            <a:endParaRPr kumimoji="0" lang="en-US" sz="3200" b="1" i="0" u="none" strike="noStrike" kern="1200" cap="none" spc="0" normalizeH="0" baseline="0" noProof="0" dirty="0">
              <a:ln>
                <a:noFill/>
              </a:ln>
              <a:solidFill>
                <a:srgbClr val="FFC000"/>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7" grpId="0"/>
      <p:bldP spid="8"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Text Placeholder 2"/>
          <p:cNvSpPr>
            <a:spLocks noGrp="1"/>
          </p:cNvSpPr>
          <p:nvPr>
            <p:ph type="body" sz="quarter" idx="10"/>
          </p:nvPr>
        </p:nvSpPr>
        <p:spPr/>
        <p:txBody>
          <a:bodyPr/>
          <a:lstStyle/>
          <a:p>
            <a:r>
              <a:rPr lang="en-US" dirty="0" smtClean="0"/>
              <a:t>Overview</a:t>
            </a:r>
            <a:endParaRPr lang="en-US" dirty="0"/>
          </a:p>
        </p:txBody>
      </p:sp>
      <p:sp>
        <p:nvSpPr>
          <p:cNvPr id="14" name="Content Placeholder 3"/>
          <p:cNvSpPr txBox="1">
            <a:spLocks/>
          </p:cNvSpPr>
          <p:nvPr/>
        </p:nvSpPr>
        <p:spPr>
          <a:xfrm>
            <a:off x="323528" y="1772816"/>
            <a:ext cx="2592288"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MRays</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BW [</a:t>
            </a:r>
            <a:r>
              <a:rPr lang="en-US" sz="3000" dirty="0" err="1" smtClean="0">
                <a:latin typeface="Calibri" pitchFamily="34" charset="0"/>
                <a:cs typeface="+mn-cs"/>
              </a:rPr>
              <a:t>GBps</a:t>
            </a:r>
            <a:r>
              <a:rPr lang="en-US" sz="3000" dirty="0" smtClean="0">
                <a:latin typeface="Calibri" pitchFamily="34" charset="0"/>
                <a:cs typeface="+mn-cs"/>
              </a:rPr>
              <a:t>]:</a:t>
            </a: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L1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L2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Latency:</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7164288"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effectLst/>
                <a:uLnTx/>
                <a:uFillTx/>
                <a:latin typeface="Calibri" pitchFamily="34" charset="0"/>
                <a:ea typeface="+mn-ea"/>
                <a:cs typeface="+mn-cs"/>
              </a:rPr>
              <a:t>64.4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4.4</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effectLst/>
                <a:uLnTx/>
                <a:uFillTx/>
                <a:latin typeface="Calibri" pitchFamily="34" charset="0"/>
                <a:ea typeface="+mn-ea"/>
                <a:cs typeface="+mn-cs"/>
              </a:rPr>
              <a:t>92.5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67.0</a:t>
            </a:r>
            <a:endParaRPr kumimoji="0" lang="en-US" sz="3000" b="1" i="0" u="none" strike="noStrike" kern="1200" cap="none" spc="0" normalizeH="0" baseline="0" noProof="0" dirty="0" smtClean="0">
              <a:ln>
                <a:noFill/>
              </a:ln>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latin typeface="Calibri" pitchFamily="34" charset="0"/>
                <a:cs typeface="+mn-cs"/>
              </a:rPr>
              <a:t>28.7M</a:t>
            </a:r>
          </a:p>
        </p:txBody>
      </p:sp>
      <p:sp>
        <p:nvSpPr>
          <p:cNvPr id="7" name="Content Placeholder 3"/>
          <p:cNvSpPr txBox="1">
            <a:spLocks/>
          </p:cNvSpPr>
          <p:nvPr/>
        </p:nvSpPr>
        <p:spPr>
          <a:xfrm>
            <a:off x="5220072"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effectLst/>
                <a:uLnTx/>
                <a:uFillTx/>
                <a:latin typeface="Calibri" pitchFamily="34" charset="0"/>
                <a:ea typeface="+mn-ea"/>
                <a:cs typeface="+mn-cs"/>
              </a:rPr>
              <a:t>96.7</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2.5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effectLst/>
                <a:uLnTx/>
                <a:uFillTx/>
                <a:latin typeface="Calibri" pitchFamily="34" charset="0"/>
                <a:ea typeface="+mn-ea"/>
                <a:cs typeface="+mn-cs"/>
              </a:rPr>
              <a:t>96.5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66.0</a:t>
            </a:r>
            <a:endParaRPr kumimoji="0" lang="en-US" sz="3000" b="1" i="0" u="none" strike="noStrike" kern="1200" cap="none" spc="0" normalizeH="0" baseline="0" noProof="0" dirty="0" smtClean="0">
              <a:ln>
                <a:noFill/>
              </a:ln>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latin typeface="Calibri" pitchFamily="34" charset="0"/>
                <a:cs typeface="+mn-cs"/>
              </a:rPr>
              <a:t>23.7M</a:t>
            </a:r>
          </a:p>
        </p:txBody>
      </p:sp>
      <p:sp>
        <p:nvSpPr>
          <p:cNvPr id="8" name="Content Placeholder 3"/>
          <p:cNvSpPr txBox="1">
            <a:spLocks/>
          </p:cNvSpPr>
          <p:nvPr/>
        </p:nvSpPr>
        <p:spPr>
          <a:xfrm>
            <a:off x="3203848"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112.8</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2.8</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95.0</a:t>
            </a: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67.0</a:t>
            </a: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latin typeface="Calibri" pitchFamily="34" charset="0"/>
                <a:cs typeface="+mn-cs"/>
              </a:rPr>
              <a:t>15.4M</a:t>
            </a:r>
          </a:p>
        </p:txBody>
      </p:sp>
      <p:pic>
        <p:nvPicPr>
          <p:cNvPr id="1026" name="Picture 2" descr="D:\Dropbox\My Dropbox\DRPU\cellHwWSCG2010\wscg2010\images\fairy_forest.png"/>
          <p:cNvPicPr>
            <a:picLocks noChangeAspect="1" noChangeArrowheads="1"/>
          </p:cNvPicPr>
          <p:nvPr/>
        </p:nvPicPr>
        <p:blipFill>
          <a:blip r:embed="rId3" cstate="print"/>
          <a:srcRect/>
          <a:stretch>
            <a:fillRect/>
          </a:stretch>
        </p:blipFill>
        <p:spPr bwMode="auto">
          <a:xfrm>
            <a:off x="7596336" y="836712"/>
            <a:ext cx="1080120" cy="1080120"/>
          </a:xfrm>
          <a:prstGeom prst="rect">
            <a:avLst/>
          </a:prstGeom>
          <a:noFill/>
        </p:spPr>
      </p:pic>
      <p:pic>
        <p:nvPicPr>
          <p:cNvPr id="1027" name="Picture 3" descr="D:\Dropbox\My Dropbox\DRPU\cellHwWSCG2010\wscg2010\images\tomkitchen.png"/>
          <p:cNvPicPr>
            <a:picLocks noChangeAspect="1" noChangeArrowheads="1"/>
          </p:cNvPicPr>
          <p:nvPr/>
        </p:nvPicPr>
        <p:blipFill>
          <a:blip r:embed="rId4" cstate="print"/>
          <a:srcRect/>
          <a:stretch>
            <a:fillRect/>
          </a:stretch>
        </p:blipFill>
        <p:spPr bwMode="auto">
          <a:xfrm>
            <a:off x="5508104" y="908720"/>
            <a:ext cx="1296144" cy="972108"/>
          </a:xfrm>
          <a:prstGeom prst="rect">
            <a:avLst/>
          </a:prstGeom>
          <a:noFill/>
        </p:spPr>
      </p:pic>
      <p:pic>
        <p:nvPicPr>
          <p:cNvPr id="1028" name="Picture 4" descr="D:\Dropbox\My Dropbox\DRPU\cellHwWSCG2010\wscg2010\images\conference.png"/>
          <p:cNvPicPr>
            <a:picLocks noChangeAspect="1" noChangeArrowheads="1"/>
          </p:cNvPicPr>
          <p:nvPr/>
        </p:nvPicPr>
        <p:blipFill>
          <a:blip r:embed="rId5" cstate="print"/>
          <a:srcRect/>
          <a:stretch>
            <a:fillRect/>
          </a:stretch>
        </p:blipFill>
        <p:spPr bwMode="auto">
          <a:xfrm>
            <a:off x="3563888" y="836712"/>
            <a:ext cx="1080120" cy="108012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fade">
                                      <p:cBhvr>
                                        <p:cTn id="10" dur="500"/>
                                        <p:tgtEl>
                                          <p:spTgt spid="102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par>
                                <p:cTn id="15" presetID="10" presetClass="entr" presetSubtype="0"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&amp; future work</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3"/>
          <p:cNvSpPr>
            <a:spLocks noGrp="1"/>
          </p:cNvSpPr>
          <p:nvPr>
            <p:ph idx="1"/>
          </p:nvPr>
        </p:nvSpPr>
        <p:spPr/>
        <p:txBody>
          <a:bodyPr>
            <a:normAutofit/>
          </a:bodyPr>
          <a:lstStyle/>
          <a:p>
            <a:r>
              <a:rPr lang="en-US" dirty="0" smtClean="0"/>
              <a:t>Dedicated ray tracing e</a:t>
            </a:r>
            <a:r>
              <a:rPr lang="cs-CZ" dirty="0" smtClean="0"/>
              <a:t>ngine</a:t>
            </a:r>
            <a:endParaRPr lang="en-US" dirty="0" smtClean="0"/>
          </a:p>
          <a:p>
            <a:r>
              <a:rPr lang="en-US" dirty="0" smtClean="0"/>
              <a:t>Running at:</a:t>
            </a:r>
          </a:p>
          <a:p>
            <a:pPr lvl="1"/>
            <a:r>
              <a:rPr lang="en-US" dirty="0" smtClean="0"/>
              <a:t>2 GHz, 60-100 </a:t>
            </a:r>
            <a:r>
              <a:rPr lang="en-US" dirty="0" err="1" smtClean="0"/>
              <a:t>MRays</a:t>
            </a:r>
            <a:r>
              <a:rPr lang="en-US" dirty="0" smtClean="0"/>
              <a:t>/s, under </a:t>
            </a:r>
            <a:r>
              <a:rPr lang="cs-CZ" dirty="0" smtClean="0"/>
              <a:t>7</a:t>
            </a:r>
            <a:r>
              <a:rPr lang="en-US" dirty="0" smtClean="0"/>
              <a:t> </a:t>
            </a:r>
            <a:r>
              <a:rPr lang="en-US" dirty="0" err="1" smtClean="0"/>
              <a:t>GBps</a:t>
            </a:r>
            <a:r>
              <a:rPr lang="en-US" dirty="0" smtClean="0"/>
              <a:t> bandwidth</a:t>
            </a:r>
          </a:p>
          <a:p>
            <a:pPr lvl="1"/>
            <a:endParaRPr lang="en-US" dirty="0" smtClean="0"/>
          </a:p>
          <a:p>
            <a:r>
              <a:rPr lang="en-US" dirty="0" smtClean="0"/>
              <a:t>Optimal performance:</a:t>
            </a:r>
          </a:p>
          <a:p>
            <a:pPr lvl="1"/>
            <a:r>
              <a:rPr lang="en-US" dirty="0" smtClean="0"/>
              <a:t>Tail recursion, </a:t>
            </a:r>
            <a:r>
              <a:rPr lang="en-US" dirty="0" err="1" smtClean="0"/>
              <a:t>Treelets</a:t>
            </a:r>
            <a:endParaRPr lang="en-US" dirty="0" smtClean="0"/>
          </a:p>
          <a:p>
            <a:endParaRPr lang="en-US" dirty="0" smtClean="0"/>
          </a:p>
          <a:p>
            <a:r>
              <a:rPr lang="en-US" dirty="0" smtClean="0"/>
              <a:t>Future work</a:t>
            </a:r>
          </a:p>
          <a:p>
            <a:pPr lvl="1"/>
            <a:r>
              <a:rPr lang="en-US" dirty="0" smtClean="0"/>
              <a:t>Multiple RTE on chip</a:t>
            </a:r>
          </a:p>
          <a:p>
            <a:pPr lvl="1"/>
            <a:r>
              <a:rPr lang="en-US" dirty="0" smtClean="0"/>
              <a:t>16x RTE; 1.6 </a:t>
            </a:r>
            <a:r>
              <a:rPr lang="en-US" dirty="0" err="1" smtClean="0"/>
              <a:t>BRays</a:t>
            </a:r>
            <a:r>
              <a:rPr lang="en-US" dirty="0" smtClean="0"/>
              <a:t>/s</a:t>
            </a:r>
          </a:p>
          <a:p>
            <a:endParaRPr lang="en-US" dirty="0"/>
          </a:p>
        </p:txBody>
      </p:sp>
      <p:pic>
        <p:nvPicPr>
          <p:cNvPr id="5" name="Picture 4"/>
          <p:cNvPicPr>
            <a:picLocks noChangeAspect="1" noChangeArrowheads="1"/>
          </p:cNvPicPr>
          <p:nvPr/>
        </p:nvPicPr>
        <p:blipFill>
          <a:blip r:embed="rId3" cstate="print"/>
          <a:srcRect/>
          <a:stretch>
            <a:fillRect/>
          </a:stretch>
        </p:blipFill>
        <p:spPr bwMode="auto">
          <a:xfrm>
            <a:off x="4860032" y="4005064"/>
            <a:ext cx="2728303" cy="2232248"/>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7" name="Rectangle 6"/>
          <p:cNvSpPr/>
          <p:nvPr/>
        </p:nvSpPr>
        <p:spPr>
          <a:xfrm>
            <a:off x="5050631" y="4296520"/>
            <a:ext cx="1153319"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Rectangle 11"/>
          <p:cNvSpPr/>
          <p:nvPr/>
        </p:nvSpPr>
        <p:spPr>
          <a:xfrm>
            <a:off x="5114679" y="4291980"/>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Rectangle 12"/>
          <p:cNvSpPr/>
          <p:nvPr/>
        </p:nvSpPr>
        <p:spPr>
          <a:xfrm>
            <a:off x="5385519" y="4295776"/>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Rectangle 13"/>
          <p:cNvSpPr/>
          <p:nvPr/>
        </p:nvSpPr>
        <p:spPr>
          <a:xfrm>
            <a:off x="5679035" y="4294361"/>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Rectangle 14"/>
          <p:cNvSpPr/>
          <p:nvPr/>
        </p:nvSpPr>
        <p:spPr>
          <a:xfrm>
            <a:off x="5967166" y="4299124"/>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Rectangle 15"/>
          <p:cNvSpPr/>
          <p:nvPr/>
        </p:nvSpPr>
        <p:spPr>
          <a:xfrm>
            <a:off x="6314829" y="4299124"/>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p:cNvSpPr/>
          <p:nvPr/>
        </p:nvSpPr>
        <p:spPr>
          <a:xfrm>
            <a:off x="6585669" y="4302920"/>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Rectangle 17"/>
          <p:cNvSpPr/>
          <p:nvPr/>
        </p:nvSpPr>
        <p:spPr>
          <a:xfrm>
            <a:off x="6879185" y="4301505"/>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9" name="Rectangle 18"/>
          <p:cNvSpPr/>
          <p:nvPr/>
        </p:nvSpPr>
        <p:spPr>
          <a:xfrm>
            <a:off x="7167316" y="4306268"/>
            <a:ext cx="172070" cy="57150"/>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Rectangle 19"/>
          <p:cNvSpPr/>
          <p:nvPr/>
        </p:nvSpPr>
        <p:spPr>
          <a:xfrm>
            <a:off x="5119441" y="6062663"/>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Rectangle 20"/>
          <p:cNvSpPr/>
          <p:nvPr/>
        </p:nvSpPr>
        <p:spPr>
          <a:xfrm>
            <a:off x="5390281" y="6066459"/>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2" name="Rectangle 21"/>
          <p:cNvSpPr/>
          <p:nvPr/>
        </p:nvSpPr>
        <p:spPr>
          <a:xfrm>
            <a:off x="5683797" y="6065044"/>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Rectangle 22"/>
          <p:cNvSpPr/>
          <p:nvPr/>
        </p:nvSpPr>
        <p:spPr>
          <a:xfrm>
            <a:off x="5971928" y="6069807"/>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Rectangle 23"/>
          <p:cNvSpPr/>
          <p:nvPr/>
        </p:nvSpPr>
        <p:spPr>
          <a:xfrm>
            <a:off x="6319592" y="6065045"/>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Rectangle 24"/>
          <p:cNvSpPr/>
          <p:nvPr/>
        </p:nvSpPr>
        <p:spPr>
          <a:xfrm>
            <a:off x="6590432" y="6068841"/>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Rectangle 25"/>
          <p:cNvSpPr/>
          <p:nvPr/>
        </p:nvSpPr>
        <p:spPr>
          <a:xfrm>
            <a:off x="6883948" y="6067426"/>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Rectangle 26"/>
          <p:cNvSpPr/>
          <p:nvPr/>
        </p:nvSpPr>
        <p:spPr>
          <a:xfrm>
            <a:off x="7172079" y="6072189"/>
            <a:ext cx="172070" cy="59532"/>
          </a:xfrm>
          <a:prstGeom prst="rect">
            <a:avLst/>
          </a:prstGeom>
          <a:solidFill>
            <a:srgbClr val="C00000"/>
          </a:solidFill>
          <a:ln>
            <a:noFill/>
          </a:ln>
          <a:effectLst/>
          <a:scene3d>
            <a:camera prst="orthographicFront"/>
            <a:lightRig rig="threePt" dir="t">
              <a:rot lat="0" lon="0" rev="1800000"/>
            </a:lightRig>
          </a:scene3d>
          <a:sp3d prstMaterial="matte"/>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grpId="0" nodeType="withEffect">
                                  <p:stCondLst>
                                    <p:cond delay="2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2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20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grpId="0" nodeType="withEffect">
                                  <p:stCondLst>
                                    <p:cond delay="4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40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40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40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6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par>
                                <p:cTn id="43" presetID="10" presetClass="entr" presetSubtype="0" fill="hold" grpId="0" nodeType="withEffect">
                                  <p:stCondLst>
                                    <p:cond delay="60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6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grpId="0" nodeType="withEffect">
                                  <p:stCondLst>
                                    <p:cond delay="80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500"/>
                                        <p:tgtEl>
                                          <p:spTgt spid="24"/>
                                        </p:tgtEl>
                                      </p:cBhvr>
                                    </p:animEffect>
                                  </p:childTnLst>
                                </p:cTn>
                              </p:par>
                              <p:par>
                                <p:cTn id="52" presetID="10" presetClass="entr" presetSubtype="0" fill="hold" grpId="0" nodeType="withEffect">
                                  <p:stCondLst>
                                    <p:cond delay="800"/>
                                  </p:stCondLst>
                                  <p:childTnLst>
                                    <p:set>
                                      <p:cBhvr>
                                        <p:cTn id="53" dur="1" fill="hold">
                                          <p:stCondLst>
                                            <p:cond delay="0"/>
                                          </p:stCondLst>
                                        </p:cTn>
                                        <p:tgtEl>
                                          <p:spTgt spid="25"/>
                                        </p:tgtEl>
                                        <p:attrNameLst>
                                          <p:attrName>style.visibility</p:attrName>
                                        </p:attrNameLst>
                                      </p:cBhvr>
                                      <p:to>
                                        <p:strVal val="visible"/>
                                      </p:to>
                                    </p:set>
                                    <p:animEffect transition="in" filter="fade">
                                      <p:cBhvr>
                                        <p:cTn id="54" dur="500"/>
                                        <p:tgtEl>
                                          <p:spTgt spid="25"/>
                                        </p:tgtEl>
                                      </p:cBhvr>
                                    </p:animEffect>
                                  </p:childTnLst>
                                </p:cTn>
                              </p:par>
                              <p:par>
                                <p:cTn id="55" presetID="10" presetClass="entr" presetSubtype="0" fill="hold" grpId="0" nodeType="withEffect">
                                  <p:stCondLst>
                                    <p:cond delay="80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par>
                                <p:cTn id="58" presetID="10" presetClass="entr" presetSubtype="0" fill="hold" grpId="0" nodeType="withEffect">
                                  <p:stCondLst>
                                    <p:cond delay="80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Content Placeholder 3"/>
          <p:cNvSpPr>
            <a:spLocks noGrp="1"/>
          </p:cNvSpPr>
          <p:nvPr>
            <p:ph idx="1"/>
          </p:nvPr>
        </p:nvSpPr>
        <p:spPr/>
        <p:txBody>
          <a:bodyPr>
            <a:normAutofit/>
          </a:bodyPr>
          <a:lstStyle/>
          <a:p>
            <a:r>
              <a:rPr lang="en-US" dirty="0" smtClean="0"/>
              <a:t>IBM research – </a:t>
            </a:r>
            <a:r>
              <a:rPr lang="en-US" dirty="0" err="1" smtClean="0"/>
              <a:t>Boeblingen</a:t>
            </a:r>
            <a:endParaRPr lang="en-US" dirty="0" smtClean="0"/>
          </a:p>
          <a:p>
            <a:r>
              <a:rPr lang="en-US" dirty="0" smtClean="0"/>
              <a:t>German Research Foundation (Excellence Cluster 'Multimodal Computing and Interaction‘)</a:t>
            </a:r>
          </a:p>
          <a:p>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cs-CZ" dirty="0" smtClean="0"/>
              <a:t>Tomáš Davidovič</a:t>
            </a:r>
            <a:endParaRPr lang="bg-BG" dirty="0"/>
          </a:p>
        </p:txBody>
      </p:sp>
      <p:pic>
        <p:nvPicPr>
          <p:cNvPr id="3" name="Picture 2" descr="D:\Dropbox\My Dropbox\DRPU\cellHwWSCG2010\wscg2010\images\fairy_forest.png"/>
          <p:cNvPicPr>
            <a:picLocks noChangeAspect="1" noChangeArrowheads="1"/>
          </p:cNvPicPr>
          <p:nvPr/>
        </p:nvPicPr>
        <p:blipFill>
          <a:blip r:embed="rId3" cstate="print"/>
          <a:srcRect/>
          <a:stretch>
            <a:fillRect/>
          </a:stretch>
        </p:blipFill>
        <p:spPr bwMode="auto">
          <a:xfrm>
            <a:off x="6444208" y="2924944"/>
            <a:ext cx="1728192" cy="1728192"/>
          </a:xfrm>
          <a:prstGeom prst="rect">
            <a:avLst/>
          </a:prstGeom>
          <a:noFill/>
        </p:spPr>
      </p:pic>
      <p:pic>
        <p:nvPicPr>
          <p:cNvPr id="4" name="Picture 3" descr="D:\Dropbox\My Dropbox\DRPU\cellHwWSCG2010\wscg2010\images\tomkitchen.png"/>
          <p:cNvPicPr>
            <a:picLocks noChangeAspect="1" noChangeArrowheads="1"/>
          </p:cNvPicPr>
          <p:nvPr/>
        </p:nvPicPr>
        <p:blipFill>
          <a:blip r:embed="rId4" cstate="print"/>
          <a:srcRect/>
          <a:stretch>
            <a:fillRect/>
          </a:stretch>
        </p:blipFill>
        <p:spPr bwMode="auto">
          <a:xfrm>
            <a:off x="3419872" y="2924944"/>
            <a:ext cx="2304256" cy="1728193"/>
          </a:xfrm>
          <a:prstGeom prst="rect">
            <a:avLst/>
          </a:prstGeom>
          <a:noFill/>
        </p:spPr>
      </p:pic>
      <p:pic>
        <p:nvPicPr>
          <p:cNvPr id="6" name="Picture 4" descr="D:\Dropbox\My Dropbox\DRPU\cellHwWSCG2010\wscg2010\images\conference.png"/>
          <p:cNvPicPr>
            <a:picLocks noChangeAspect="1" noChangeArrowheads="1"/>
          </p:cNvPicPr>
          <p:nvPr/>
        </p:nvPicPr>
        <p:blipFill>
          <a:blip r:embed="rId5" cstate="print"/>
          <a:srcRect/>
          <a:stretch>
            <a:fillRect/>
          </a:stretch>
        </p:blipFill>
        <p:spPr bwMode="auto">
          <a:xfrm>
            <a:off x="971600" y="2924944"/>
            <a:ext cx="1728192" cy="1728192"/>
          </a:xfrm>
          <a:prstGeom prst="rect">
            <a:avLst/>
          </a:prstGeom>
          <a:noFill/>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p:cNvSpPr txBox="1">
            <a:spLocks/>
          </p:cNvSpPr>
          <p:nvPr/>
        </p:nvSpPr>
        <p:spPr>
          <a:xfrm>
            <a:off x="4355976" y="4005064"/>
            <a:ext cx="4644008" cy="22334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Crytek</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 </a:t>
            </a: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Crysis</a:t>
            </a: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1x GTX285</a:t>
            </a:r>
          </a:p>
          <a:p>
            <a:pPr marL="756000" marR="0" lvl="1" indent="-285750"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2600" dirty="0" smtClean="0">
                <a:latin typeface="Calibri" pitchFamily="34" charset="0"/>
                <a:cs typeface="+mn-cs"/>
              </a:rPr>
              <a:t>1</a:t>
            </a:r>
            <a:r>
              <a:rPr kumimoji="0" lang="en-US" sz="2600" b="0" i="0" u="none" strike="noStrike" kern="1200" cap="none" spc="0" normalizeH="0" baseline="0" noProof="0" dirty="0" smtClean="0">
                <a:ln>
                  <a:noFill/>
                </a:ln>
                <a:solidFill>
                  <a:schemeClr val="tx1"/>
                </a:solidFill>
                <a:effectLst/>
                <a:uLnTx/>
                <a:uFillTx/>
                <a:latin typeface="Calibri" pitchFamily="34" charset="0"/>
                <a:ea typeface="+mn-ea"/>
                <a:cs typeface="+mn-cs"/>
              </a:rPr>
              <a:t>x GT200b</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~60 fps</a:t>
            </a: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3" name="Title 2"/>
          <p:cNvSpPr>
            <a:spLocks noGrp="1"/>
          </p:cNvSpPr>
          <p:nvPr>
            <p:ph type="title"/>
          </p:nvPr>
        </p:nvSpPr>
        <p:spPr/>
        <p:txBody>
          <a:bodyPr/>
          <a:lstStyle/>
          <a:p>
            <a:r>
              <a:rPr lang="cs-CZ" dirty="0" smtClean="0"/>
              <a:t>Ray Tracing vs Rasterization</a:t>
            </a:r>
            <a:endParaRPr lang="en-US" dirty="0"/>
          </a:p>
        </p:txBody>
      </p:sp>
      <p:sp>
        <p:nvSpPr>
          <p:cNvPr id="4" name="Date Placeholder 3"/>
          <p:cNvSpPr>
            <a:spLocks noGrp="1"/>
          </p:cNvSpPr>
          <p:nvPr>
            <p:ph type="dt" sz="half" idx="4294967295"/>
          </p:nvPr>
        </p:nvSpPr>
        <p:spPr>
          <a:xfrm>
            <a:off x="0" y="6570663"/>
            <a:ext cx="1692275" cy="287337"/>
          </a:xfrm>
        </p:spPr>
        <p:txBody>
          <a:bodyPr/>
          <a:lstStyle/>
          <a:p>
            <a:fld id="{6FF255EC-EA3A-4ACE-BF1A-08B48F2FD82A}" type="datetime4">
              <a:rPr lang="en-US" smtClean="0"/>
              <a:pPr/>
              <a:t>January 31, 2011</a:t>
            </a:fld>
            <a:endParaRPr lang="bg-BG" dirty="0"/>
          </a:p>
        </p:txBody>
      </p:sp>
      <p:pic>
        <p:nvPicPr>
          <p:cNvPr id="1026" name="Picture 2"/>
          <p:cNvPicPr>
            <a:picLocks noChangeAspect="1" noChangeArrowheads="1"/>
          </p:cNvPicPr>
          <p:nvPr/>
        </p:nvPicPr>
        <p:blipFill>
          <a:blip r:embed="rId3" cstate="print"/>
          <a:srcRect/>
          <a:stretch>
            <a:fillRect/>
          </a:stretch>
        </p:blipFill>
        <p:spPr bwMode="auto">
          <a:xfrm>
            <a:off x="4572000" y="1196752"/>
            <a:ext cx="4392487" cy="2745304"/>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23528" y="3429000"/>
            <a:ext cx="3925198" cy="2700536"/>
          </a:xfrm>
          <a:prstGeom prst="rect">
            <a:avLst/>
          </a:prstGeom>
          <a:noFill/>
          <a:ln w="9525">
            <a:noFill/>
            <a:miter lim="800000"/>
            <a:headEnd/>
            <a:tailEnd/>
          </a:ln>
        </p:spPr>
      </p:pic>
      <p:sp>
        <p:nvSpPr>
          <p:cNvPr id="8" name="Content Placeholder 3"/>
          <p:cNvSpPr>
            <a:spLocks noGrp="1"/>
          </p:cNvSpPr>
          <p:nvPr>
            <p:ph idx="1"/>
          </p:nvPr>
        </p:nvSpPr>
        <p:spPr>
          <a:xfrm>
            <a:off x="0" y="1051560"/>
            <a:ext cx="4644008" cy="2233424"/>
          </a:xfrm>
        </p:spPr>
        <p:txBody>
          <a:bodyPr>
            <a:normAutofit/>
          </a:bodyPr>
          <a:lstStyle/>
          <a:p>
            <a:r>
              <a:rPr lang="en-US" dirty="0" smtClean="0"/>
              <a:t>NVIDIA – </a:t>
            </a:r>
            <a:r>
              <a:rPr lang="en-US" dirty="0" err="1" smtClean="0"/>
              <a:t>Bugatti</a:t>
            </a:r>
            <a:r>
              <a:rPr lang="en-US" dirty="0" smtClean="0"/>
              <a:t> </a:t>
            </a:r>
            <a:r>
              <a:rPr lang="en-US" dirty="0" err="1" smtClean="0"/>
              <a:t>Veyron</a:t>
            </a:r>
            <a:r>
              <a:rPr lang="en-US" dirty="0" smtClean="0"/>
              <a:t> </a:t>
            </a:r>
          </a:p>
          <a:p>
            <a:r>
              <a:rPr lang="en-US" dirty="0" smtClean="0"/>
              <a:t>4x </a:t>
            </a:r>
            <a:r>
              <a:rPr lang="en-US" dirty="0" err="1" smtClean="0"/>
              <a:t>Quadro</a:t>
            </a:r>
            <a:r>
              <a:rPr lang="en-US" dirty="0" smtClean="0"/>
              <a:t> FX 4700 X2</a:t>
            </a:r>
          </a:p>
          <a:p>
            <a:pPr lvl="1"/>
            <a:r>
              <a:rPr lang="en-US" dirty="0" smtClean="0"/>
              <a:t>8x G92</a:t>
            </a:r>
          </a:p>
          <a:p>
            <a:r>
              <a:rPr lang="en-US" dirty="0" smtClean="0"/>
              <a:t>30 fps</a:t>
            </a:r>
            <a:endParaRPr lang="en-US" dirty="0"/>
          </a:p>
        </p:txBody>
      </p:sp>
    </p:spTree>
    <p:extLst>
      <p:ext uri="{BB962C8B-B14F-4D97-AF65-F5344CB8AC3E}">
        <p14:creationId xmlns:p14="http://schemas.microsoft.com/office/powerpoint/2010/main" xmlns="" val="422974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
                                        <p:tgtEl>
                                          <p:spTgt spid="8">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500"/>
                                        <p:tgtEl>
                                          <p:spTgt spid="1027"/>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Effect transition="in" filter="fade">
                                      <p:cBhvr>
                                        <p:cTn id="31" dur="500"/>
                                        <p:tgtEl>
                                          <p:spTgt spid="10">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1" end="1"/>
                                            </p:txEl>
                                          </p:spTgt>
                                        </p:tgtEl>
                                        <p:attrNameLst>
                                          <p:attrName>style.visibility</p:attrName>
                                        </p:attrNameLst>
                                      </p:cBhvr>
                                      <p:to>
                                        <p:strVal val="visible"/>
                                      </p:to>
                                    </p:set>
                                    <p:animEffect transition="in" filter="fade">
                                      <p:cBhvr>
                                        <p:cTn id="34" dur="500"/>
                                        <p:tgtEl>
                                          <p:spTgt spid="10">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decomposition</a:t>
            </a:r>
            <a:endParaRPr lang="en-US" dirty="0"/>
          </a:p>
        </p:txBody>
      </p:sp>
      <p:sp>
        <p:nvSpPr>
          <p:cNvPr id="3" name="Text Placeholder 2"/>
          <p:cNvSpPr>
            <a:spLocks noGrp="1"/>
          </p:cNvSpPr>
          <p:nvPr>
            <p:ph type="body" sz="quarter" idx="10"/>
          </p:nvPr>
        </p:nvSpPr>
        <p:spPr/>
        <p:txBody>
          <a:bodyPr/>
          <a:lstStyle/>
          <a:p>
            <a:r>
              <a:rPr lang="en-US" dirty="0" smtClean="0"/>
              <a:t>Fermi architecture</a:t>
            </a:r>
            <a:endParaRPr lang="en-US" dirty="0"/>
          </a:p>
        </p:txBody>
      </p:sp>
      <p:pic>
        <p:nvPicPr>
          <p:cNvPr id="2052" name="Picture 4"/>
          <p:cNvPicPr>
            <a:picLocks noChangeAspect="1" noChangeArrowheads="1"/>
          </p:cNvPicPr>
          <p:nvPr/>
        </p:nvPicPr>
        <p:blipFill>
          <a:blip r:embed="rId3" cstate="print"/>
          <a:srcRect/>
          <a:stretch>
            <a:fillRect/>
          </a:stretch>
        </p:blipFill>
        <p:spPr bwMode="auto">
          <a:xfrm>
            <a:off x="1997546" y="1124744"/>
            <a:ext cx="5238750" cy="4286250"/>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Rectangle 8"/>
          <p:cNvSpPr/>
          <p:nvPr/>
        </p:nvSpPr>
        <p:spPr>
          <a:xfrm>
            <a:off x="2339900" y="1581150"/>
            <a:ext cx="2247900" cy="1574800"/>
          </a:xfrm>
          <a:prstGeom prst="rect">
            <a:avLst/>
          </a:prstGeom>
          <a:noFill/>
          <a:ln w="5715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 name="TextBox 5"/>
          <p:cNvSpPr txBox="1"/>
          <p:nvPr/>
        </p:nvSpPr>
        <p:spPr>
          <a:xfrm>
            <a:off x="2843808" y="5394702"/>
            <a:ext cx="3119059" cy="338554"/>
          </a:xfrm>
          <a:prstGeom prst="rect">
            <a:avLst/>
          </a:prstGeom>
          <a:noFill/>
        </p:spPr>
        <p:txBody>
          <a:bodyPr wrap="none" rtlCol="0">
            <a:spAutoFit/>
          </a:bodyPr>
          <a:lstStyle/>
          <a:p>
            <a:r>
              <a:rPr lang="en-US" sz="1600" dirty="0" smtClean="0">
                <a:latin typeface="+mn-lt"/>
              </a:rPr>
              <a:t>Fermi architecture slides by NVIDIA</a:t>
            </a:r>
            <a:endParaRPr lang="en-US" sz="1600" dirty="0">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 decomposition</a:t>
            </a:r>
            <a:endParaRPr lang="en-US" dirty="0"/>
          </a:p>
        </p:txBody>
      </p:sp>
      <p:sp>
        <p:nvSpPr>
          <p:cNvPr id="3" name="Text Placeholder 2"/>
          <p:cNvSpPr>
            <a:spLocks noGrp="1"/>
          </p:cNvSpPr>
          <p:nvPr>
            <p:ph type="body" sz="quarter" idx="10"/>
          </p:nvPr>
        </p:nvSpPr>
        <p:spPr/>
        <p:txBody>
          <a:bodyPr/>
          <a:lstStyle/>
          <a:p>
            <a:r>
              <a:rPr lang="en-US" dirty="0" smtClean="0"/>
              <a:t>Fermi architecture</a:t>
            </a:r>
            <a:endParaRPr lang="en-US" dirty="0"/>
          </a:p>
        </p:txBody>
      </p:sp>
      <p:pic>
        <p:nvPicPr>
          <p:cNvPr id="8" name="Picture 3"/>
          <p:cNvPicPr>
            <a:picLocks noChangeAspect="1" noChangeArrowheads="1"/>
          </p:cNvPicPr>
          <p:nvPr/>
        </p:nvPicPr>
        <p:blipFill>
          <a:blip r:embed="rId3" cstate="print"/>
          <a:srcRect/>
          <a:stretch>
            <a:fillRect/>
          </a:stretch>
        </p:blipFill>
        <p:spPr bwMode="auto">
          <a:xfrm>
            <a:off x="1979712" y="1268760"/>
            <a:ext cx="5238750" cy="4019550"/>
          </a:xfrm>
          <a:prstGeom prst="rect">
            <a:avLst/>
          </a:prstGeom>
          <a:noFill/>
          <a:ln w="9525">
            <a:noFill/>
            <a:miter lim="800000"/>
            <a:headEnd/>
            <a:tailEnd/>
          </a:ln>
          <a:effectLst>
            <a:outerShdw blurRad="63500" sx="102000" sy="102000" algn="ctr" rotWithShape="0">
              <a:prstClr val="black">
                <a:alpha val="40000"/>
              </a:prstClr>
            </a:outerShdw>
          </a:effectLst>
        </p:spPr>
      </p:pic>
      <p:grpSp>
        <p:nvGrpSpPr>
          <p:cNvPr id="21" name="Group 20"/>
          <p:cNvGrpSpPr/>
          <p:nvPr/>
        </p:nvGrpSpPr>
        <p:grpSpPr>
          <a:xfrm>
            <a:off x="158255" y="4437112"/>
            <a:ext cx="6934025" cy="1469777"/>
            <a:chOff x="158255" y="4437112"/>
            <a:chExt cx="6934025" cy="1469777"/>
          </a:xfrm>
        </p:grpSpPr>
        <p:sp>
          <p:nvSpPr>
            <p:cNvPr id="12" name="TextBox 11"/>
            <p:cNvSpPr txBox="1"/>
            <p:nvPr/>
          </p:nvSpPr>
          <p:spPr>
            <a:xfrm>
              <a:off x="158255" y="5445224"/>
              <a:ext cx="2037481" cy="461665"/>
            </a:xfrm>
            <a:prstGeom prst="rect">
              <a:avLst/>
            </a:prstGeom>
            <a:noFill/>
          </p:spPr>
          <p:txBody>
            <a:bodyPr wrap="none" rtlCol="0">
              <a:spAutoFit/>
            </a:bodyPr>
            <a:lstStyle/>
            <a:p>
              <a:r>
                <a:rPr lang="en-US" sz="2400" dirty="0" err="1" smtClean="0">
                  <a:latin typeface="+mn-lt"/>
                </a:rPr>
                <a:t>Tessellator</a:t>
              </a:r>
              <a:r>
                <a:rPr lang="en-US" sz="2400" dirty="0" smtClean="0">
                  <a:latin typeface="+mn-lt"/>
                </a:rPr>
                <a:t> etc.</a:t>
              </a:r>
              <a:endParaRPr lang="en-US" sz="2400" dirty="0">
                <a:latin typeface="+mn-lt"/>
              </a:endParaRPr>
            </a:p>
          </p:txBody>
        </p:sp>
        <p:sp>
          <p:nvSpPr>
            <p:cNvPr id="17" name="Rectangle 16"/>
            <p:cNvSpPr/>
            <p:nvPr/>
          </p:nvSpPr>
          <p:spPr>
            <a:xfrm>
              <a:off x="2123728" y="4437112"/>
              <a:ext cx="4968552" cy="432048"/>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4" name="Straight Connector 23"/>
            <p:cNvCxnSpPr/>
            <p:nvPr/>
          </p:nvCxnSpPr>
          <p:spPr>
            <a:xfrm rot="5400000" flipH="1" flipV="1">
              <a:off x="1543430" y="4873394"/>
              <a:ext cx="609602" cy="601133"/>
            </a:xfrm>
            <a:prstGeom prst="line">
              <a:avLst/>
            </a:prstGeom>
            <a:noFill/>
            <a:ln w="28575">
              <a:solidFill>
                <a:srgbClr val="C00000"/>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grpSp>
        <p:nvGrpSpPr>
          <p:cNvPr id="38" name="Group 37"/>
          <p:cNvGrpSpPr/>
          <p:nvPr/>
        </p:nvGrpSpPr>
        <p:grpSpPr>
          <a:xfrm>
            <a:off x="1547664" y="4437112"/>
            <a:ext cx="5544616" cy="1041650"/>
            <a:chOff x="1700064" y="4589512"/>
            <a:chExt cx="5544616" cy="1041650"/>
          </a:xfrm>
        </p:grpSpPr>
        <p:cxnSp>
          <p:nvCxnSpPr>
            <p:cNvPr id="32" name="Straight Connector 31"/>
            <p:cNvCxnSpPr/>
            <p:nvPr/>
          </p:nvCxnSpPr>
          <p:spPr>
            <a:xfrm rot="5400000" flipH="1" flipV="1">
              <a:off x="1695830" y="5025794"/>
              <a:ext cx="609602" cy="601133"/>
            </a:xfrm>
            <a:prstGeom prst="line">
              <a:avLst/>
            </a:prstGeom>
            <a:noFill/>
            <a:ln w="28575">
              <a:solidFill>
                <a:schemeClr val="tx1">
                  <a:lumMod val="50000"/>
                </a:schemeClr>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sp>
          <p:nvSpPr>
            <p:cNvPr id="37" name="Rectangle 36"/>
            <p:cNvSpPr/>
            <p:nvPr/>
          </p:nvSpPr>
          <p:spPr>
            <a:xfrm>
              <a:off x="2276128" y="4589512"/>
              <a:ext cx="4968552" cy="432048"/>
            </a:xfrm>
            <a:prstGeom prst="rect">
              <a:avLst/>
            </a:prstGeom>
            <a:noFill/>
            <a:ln w="28575">
              <a:solidFill>
                <a:schemeClr val="tx1">
                  <a:lumMod val="50000"/>
                </a:schemeClr>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grpSp>
      <p:grpSp>
        <p:nvGrpSpPr>
          <p:cNvPr id="23" name="Group 22"/>
          <p:cNvGrpSpPr/>
          <p:nvPr/>
        </p:nvGrpSpPr>
        <p:grpSpPr>
          <a:xfrm>
            <a:off x="158255" y="4149080"/>
            <a:ext cx="6934025" cy="677689"/>
            <a:chOff x="158255" y="4149080"/>
            <a:chExt cx="6934025" cy="677689"/>
          </a:xfrm>
        </p:grpSpPr>
        <p:sp>
          <p:nvSpPr>
            <p:cNvPr id="11" name="TextBox 10"/>
            <p:cNvSpPr txBox="1"/>
            <p:nvPr/>
          </p:nvSpPr>
          <p:spPr>
            <a:xfrm>
              <a:off x="158255" y="4365104"/>
              <a:ext cx="1339726" cy="461665"/>
            </a:xfrm>
            <a:prstGeom prst="rect">
              <a:avLst/>
            </a:prstGeom>
            <a:noFill/>
          </p:spPr>
          <p:txBody>
            <a:bodyPr wrap="none" rtlCol="0">
              <a:spAutoFit/>
            </a:bodyPr>
            <a:lstStyle/>
            <a:p>
              <a:r>
                <a:rPr lang="en-US" sz="2400" dirty="0" smtClean="0">
                  <a:latin typeface="+mn-lt"/>
                </a:rPr>
                <a:t>Texturing</a:t>
              </a:r>
              <a:endParaRPr lang="en-US" sz="2400" dirty="0">
                <a:latin typeface="+mn-lt"/>
              </a:endParaRPr>
            </a:p>
          </p:txBody>
        </p:sp>
        <p:sp>
          <p:nvSpPr>
            <p:cNvPr id="16" name="Rectangle 15"/>
            <p:cNvSpPr/>
            <p:nvPr/>
          </p:nvSpPr>
          <p:spPr>
            <a:xfrm>
              <a:off x="2123728" y="4149080"/>
              <a:ext cx="4968552" cy="432048"/>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2" name="Straight Connector 21"/>
            <p:cNvCxnSpPr/>
            <p:nvPr/>
          </p:nvCxnSpPr>
          <p:spPr>
            <a:xfrm flipV="1">
              <a:off x="1403648" y="4365104"/>
              <a:ext cx="708744" cy="229179"/>
            </a:xfrm>
            <a:prstGeom prst="line">
              <a:avLst/>
            </a:prstGeom>
            <a:noFill/>
            <a:ln w="28575">
              <a:solidFill>
                <a:srgbClr val="C00000"/>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grpSp>
        <p:nvGrpSpPr>
          <p:cNvPr id="41" name="Group 40"/>
          <p:cNvGrpSpPr/>
          <p:nvPr/>
        </p:nvGrpSpPr>
        <p:grpSpPr>
          <a:xfrm>
            <a:off x="1403648" y="4149080"/>
            <a:ext cx="5688632" cy="445203"/>
            <a:chOff x="1403648" y="4149080"/>
            <a:chExt cx="5688632" cy="445203"/>
          </a:xfrm>
        </p:grpSpPr>
        <p:sp>
          <p:nvSpPr>
            <p:cNvPr id="39" name="Rectangle 38"/>
            <p:cNvSpPr/>
            <p:nvPr/>
          </p:nvSpPr>
          <p:spPr>
            <a:xfrm>
              <a:off x="2123728" y="4149080"/>
              <a:ext cx="4968552" cy="432048"/>
            </a:xfrm>
            <a:prstGeom prst="rect">
              <a:avLst/>
            </a:prstGeom>
            <a:noFill/>
            <a:ln w="28575">
              <a:solidFill>
                <a:schemeClr val="tx1">
                  <a:lumMod val="50000"/>
                </a:schemeClr>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40" name="Straight Connector 39"/>
            <p:cNvCxnSpPr/>
            <p:nvPr/>
          </p:nvCxnSpPr>
          <p:spPr>
            <a:xfrm flipV="1">
              <a:off x="1403648" y="4365104"/>
              <a:ext cx="708744" cy="229179"/>
            </a:xfrm>
            <a:prstGeom prst="line">
              <a:avLst/>
            </a:prstGeom>
            <a:noFill/>
            <a:ln w="28575">
              <a:solidFill>
                <a:schemeClr val="tx1">
                  <a:lumMod val="50000"/>
                </a:schemeClr>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grpSp>
        <p:nvGrpSpPr>
          <p:cNvPr id="25" name="Group 24"/>
          <p:cNvGrpSpPr/>
          <p:nvPr/>
        </p:nvGrpSpPr>
        <p:grpSpPr>
          <a:xfrm>
            <a:off x="158255" y="2420888"/>
            <a:ext cx="6934025" cy="1808212"/>
            <a:chOff x="158255" y="2420888"/>
            <a:chExt cx="6934025" cy="1808212"/>
          </a:xfrm>
        </p:grpSpPr>
        <p:sp>
          <p:nvSpPr>
            <p:cNvPr id="10" name="TextBox 9"/>
            <p:cNvSpPr txBox="1"/>
            <p:nvPr/>
          </p:nvSpPr>
          <p:spPr>
            <a:xfrm>
              <a:off x="158255" y="2852936"/>
              <a:ext cx="1279517" cy="1200329"/>
            </a:xfrm>
            <a:prstGeom prst="rect">
              <a:avLst/>
            </a:prstGeom>
            <a:noFill/>
          </p:spPr>
          <p:txBody>
            <a:bodyPr wrap="none" rtlCol="0">
              <a:spAutoFit/>
            </a:bodyPr>
            <a:lstStyle/>
            <a:p>
              <a:r>
                <a:rPr lang="en-US" sz="2400" dirty="0" smtClean="0">
                  <a:latin typeface="+mn-lt"/>
                </a:rPr>
                <a:t>General </a:t>
              </a:r>
            </a:p>
            <a:p>
              <a:r>
                <a:rPr lang="en-US" sz="2400" dirty="0" smtClean="0">
                  <a:latin typeface="+mn-lt"/>
                </a:rPr>
                <a:t>Purpose </a:t>
              </a:r>
            </a:p>
            <a:p>
              <a:r>
                <a:rPr lang="en-US" sz="2400" dirty="0" smtClean="0">
                  <a:latin typeface="+mn-lt"/>
                </a:rPr>
                <a:t>cores</a:t>
              </a:r>
              <a:endParaRPr lang="en-US" sz="2400" dirty="0">
                <a:latin typeface="+mn-lt"/>
              </a:endParaRPr>
            </a:p>
          </p:txBody>
        </p:sp>
        <p:sp>
          <p:nvSpPr>
            <p:cNvPr id="15" name="Rectangle 14"/>
            <p:cNvSpPr/>
            <p:nvPr/>
          </p:nvSpPr>
          <p:spPr>
            <a:xfrm>
              <a:off x="2123728" y="2420888"/>
              <a:ext cx="4968552" cy="1808212"/>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20" name="Straight Connector 19"/>
            <p:cNvCxnSpPr/>
            <p:nvPr/>
          </p:nvCxnSpPr>
          <p:spPr>
            <a:xfrm flipV="1">
              <a:off x="1331640" y="3212976"/>
              <a:ext cx="806152" cy="169333"/>
            </a:xfrm>
            <a:prstGeom prst="line">
              <a:avLst/>
            </a:prstGeom>
            <a:noFill/>
            <a:ln w="28575">
              <a:solidFill>
                <a:srgbClr val="C00000"/>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grpSp>
        <p:nvGrpSpPr>
          <p:cNvPr id="36" name="Group 35"/>
          <p:cNvGrpSpPr/>
          <p:nvPr/>
        </p:nvGrpSpPr>
        <p:grpSpPr>
          <a:xfrm>
            <a:off x="1331640" y="2420888"/>
            <a:ext cx="5760640" cy="1808212"/>
            <a:chOff x="1331640" y="2420888"/>
            <a:chExt cx="5760640" cy="1808212"/>
          </a:xfrm>
        </p:grpSpPr>
        <p:sp>
          <p:nvSpPr>
            <p:cNvPr id="34" name="Rectangle 33"/>
            <p:cNvSpPr/>
            <p:nvPr/>
          </p:nvSpPr>
          <p:spPr>
            <a:xfrm>
              <a:off x="2123728" y="2420888"/>
              <a:ext cx="4968552" cy="1808212"/>
            </a:xfrm>
            <a:prstGeom prst="rect">
              <a:avLst/>
            </a:prstGeom>
            <a:noFill/>
            <a:ln w="28575">
              <a:solidFill>
                <a:schemeClr val="tx1">
                  <a:lumMod val="50000"/>
                </a:schemeClr>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5" name="Straight Connector 34"/>
            <p:cNvCxnSpPr/>
            <p:nvPr/>
          </p:nvCxnSpPr>
          <p:spPr>
            <a:xfrm flipV="1">
              <a:off x="1331640" y="3212976"/>
              <a:ext cx="806152" cy="169333"/>
            </a:xfrm>
            <a:prstGeom prst="line">
              <a:avLst/>
            </a:prstGeom>
            <a:noFill/>
            <a:ln w="28575">
              <a:solidFill>
                <a:schemeClr val="tx1">
                  <a:lumMod val="50000"/>
                </a:schemeClr>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sp>
        <p:nvSpPr>
          <p:cNvPr id="33" name="TextBox 32"/>
          <p:cNvSpPr txBox="1"/>
          <p:nvPr/>
        </p:nvSpPr>
        <p:spPr>
          <a:xfrm>
            <a:off x="2965109" y="5250686"/>
            <a:ext cx="3119059" cy="338554"/>
          </a:xfrm>
          <a:prstGeom prst="rect">
            <a:avLst/>
          </a:prstGeom>
          <a:noFill/>
        </p:spPr>
        <p:txBody>
          <a:bodyPr wrap="none" rtlCol="0">
            <a:spAutoFit/>
          </a:bodyPr>
          <a:lstStyle/>
          <a:p>
            <a:r>
              <a:rPr lang="en-US" sz="1600" dirty="0" smtClean="0">
                <a:latin typeface="+mn-lt"/>
              </a:rPr>
              <a:t>Fermi architecture slides by NVIDIA</a:t>
            </a:r>
            <a:endParaRPr lang="en-US" sz="1600" dirty="0">
              <a:latin typeface="+mn-lt"/>
            </a:endParaRPr>
          </a:p>
        </p:txBody>
      </p:sp>
      <p:grpSp>
        <p:nvGrpSpPr>
          <p:cNvPr id="26" name="Group 25"/>
          <p:cNvGrpSpPr/>
          <p:nvPr/>
        </p:nvGrpSpPr>
        <p:grpSpPr>
          <a:xfrm>
            <a:off x="158255" y="1700808"/>
            <a:ext cx="6934025" cy="830997"/>
            <a:chOff x="158255" y="1700808"/>
            <a:chExt cx="6934025" cy="830997"/>
          </a:xfrm>
        </p:grpSpPr>
        <p:sp>
          <p:nvSpPr>
            <p:cNvPr id="9" name="TextBox 8"/>
            <p:cNvSpPr txBox="1"/>
            <p:nvPr/>
          </p:nvSpPr>
          <p:spPr>
            <a:xfrm>
              <a:off x="158255" y="1700808"/>
              <a:ext cx="1654812" cy="830997"/>
            </a:xfrm>
            <a:prstGeom prst="rect">
              <a:avLst/>
            </a:prstGeom>
            <a:noFill/>
          </p:spPr>
          <p:txBody>
            <a:bodyPr wrap="none" rtlCol="0">
              <a:spAutoFit/>
            </a:bodyPr>
            <a:lstStyle/>
            <a:p>
              <a:r>
                <a:rPr lang="en-US" sz="2400" dirty="0" smtClean="0">
                  <a:latin typeface="+mn-lt"/>
                </a:rPr>
                <a:t>Registers &amp; </a:t>
              </a:r>
            </a:p>
            <a:p>
              <a:r>
                <a:rPr lang="en-US" sz="2400" dirty="0" smtClean="0">
                  <a:latin typeface="+mn-lt"/>
                </a:rPr>
                <a:t>scheduler</a:t>
              </a:r>
              <a:endParaRPr lang="en-US" sz="2400" dirty="0">
                <a:latin typeface="+mn-lt"/>
              </a:endParaRPr>
            </a:p>
          </p:txBody>
        </p:sp>
        <p:sp>
          <p:nvSpPr>
            <p:cNvPr id="13" name="Rectangle 12"/>
            <p:cNvSpPr/>
            <p:nvPr/>
          </p:nvSpPr>
          <p:spPr>
            <a:xfrm>
              <a:off x="2123728" y="2060849"/>
              <a:ext cx="4968552" cy="434702"/>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19" name="Straight Connector 18"/>
            <p:cNvCxnSpPr/>
            <p:nvPr/>
          </p:nvCxnSpPr>
          <p:spPr>
            <a:xfrm>
              <a:off x="1475656" y="2276872"/>
              <a:ext cx="648072" cy="0"/>
            </a:xfrm>
            <a:prstGeom prst="line">
              <a:avLst/>
            </a:prstGeom>
            <a:noFill/>
            <a:ln w="28575">
              <a:solidFill>
                <a:srgbClr val="C00000"/>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grpSp>
        <p:nvGrpSpPr>
          <p:cNvPr id="31" name="Group 30"/>
          <p:cNvGrpSpPr/>
          <p:nvPr/>
        </p:nvGrpSpPr>
        <p:grpSpPr>
          <a:xfrm>
            <a:off x="1475656" y="2060848"/>
            <a:ext cx="5616624" cy="432048"/>
            <a:chOff x="1475656" y="2060848"/>
            <a:chExt cx="5616624" cy="432048"/>
          </a:xfrm>
        </p:grpSpPr>
        <p:sp>
          <p:nvSpPr>
            <p:cNvPr id="29" name="Rectangle 28"/>
            <p:cNvSpPr/>
            <p:nvPr/>
          </p:nvSpPr>
          <p:spPr>
            <a:xfrm>
              <a:off x="2123728" y="2060848"/>
              <a:ext cx="4968552" cy="432048"/>
            </a:xfrm>
            <a:prstGeom prst="rect">
              <a:avLst/>
            </a:prstGeom>
            <a:noFill/>
            <a:ln w="28575">
              <a:solidFill>
                <a:schemeClr val="tx1">
                  <a:lumMod val="50000"/>
                </a:schemeClr>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cxnSp>
          <p:nvCxnSpPr>
            <p:cNvPr id="30" name="Straight Connector 29"/>
            <p:cNvCxnSpPr/>
            <p:nvPr/>
          </p:nvCxnSpPr>
          <p:spPr>
            <a:xfrm>
              <a:off x="1475656" y="2276872"/>
              <a:ext cx="648072" cy="0"/>
            </a:xfrm>
            <a:prstGeom prst="line">
              <a:avLst/>
            </a:prstGeom>
            <a:noFill/>
            <a:ln w="28575">
              <a:solidFill>
                <a:schemeClr val="tx1">
                  <a:lumMod val="50000"/>
                </a:schemeClr>
              </a:solidFill>
              <a:tailEnd type="stealth" w="med" len="lg"/>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cxnSp>
      </p:grpSp>
      <p:sp>
        <p:nvSpPr>
          <p:cNvPr id="42" name="Rectangle 41"/>
          <p:cNvSpPr/>
          <p:nvPr/>
        </p:nvSpPr>
        <p:spPr>
          <a:xfrm>
            <a:off x="2123728" y="1484784"/>
            <a:ext cx="4968552" cy="504056"/>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fade">
                                      <p:cBhvr>
                                        <p:cTn id="20" dur="500"/>
                                        <p:tgtEl>
                                          <p:spTgt spid="41"/>
                                        </p:tgtEl>
                                      </p:cBhvr>
                                    </p:animEffect>
                                  </p:childTnLst>
                                </p:cTn>
                              </p:par>
                              <p:par>
                                <p:cTn id="21" presetID="10"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500"/>
                                        <p:tgtEl>
                                          <p:spTgt spid="3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979712" y="1268760"/>
            <a:ext cx="5238750" cy="847725"/>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2" name="Title 1"/>
          <p:cNvSpPr>
            <a:spLocks noGrp="1"/>
          </p:cNvSpPr>
          <p:nvPr>
            <p:ph type="title"/>
          </p:nvPr>
        </p:nvSpPr>
        <p:spPr/>
        <p:txBody>
          <a:bodyPr/>
          <a:lstStyle/>
          <a:p>
            <a:r>
              <a:rPr lang="en-US" dirty="0" smtClean="0"/>
              <a:t>GPU decomposition</a:t>
            </a:r>
            <a:endParaRPr lang="en-US" dirty="0"/>
          </a:p>
        </p:txBody>
      </p:sp>
      <p:sp>
        <p:nvSpPr>
          <p:cNvPr id="3" name="Text Placeholder 2"/>
          <p:cNvSpPr>
            <a:spLocks noGrp="1"/>
          </p:cNvSpPr>
          <p:nvPr>
            <p:ph type="body" sz="quarter" idx="10"/>
          </p:nvPr>
        </p:nvSpPr>
        <p:spPr/>
        <p:txBody>
          <a:bodyPr/>
          <a:lstStyle/>
          <a:p>
            <a:r>
              <a:rPr lang="en-US" dirty="0" smtClean="0"/>
              <a:t>Fermi architecture</a:t>
            </a:r>
            <a:endParaRPr lang="en-US" dirty="0"/>
          </a:p>
        </p:txBody>
      </p:sp>
      <p:sp>
        <p:nvSpPr>
          <p:cNvPr id="18" name="Rectangle 17"/>
          <p:cNvSpPr/>
          <p:nvPr/>
        </p:nvSpPr>
        <p:spPr>
          <a:xfrm>
            <a:off x="2123728" y="1484784"/>
            <a:ext cx="4968552" cy="504056"/>
          </a:xfrm>
          <a:prstGeom prst="rect">
            <a:avLst/>
          </a:prstGeom>
          <a:noFill/>
          <a:ln w="28575">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Content Placeholder 3"/>
          <p:cNvSpPr>
            <a:spLocks noGrp="1"/>
          </p:cNvSpPr>
          <p:nvPr>
            <p:ph idx="1"/>
          </p:nvPr>
        </p:nvSpPr>
        <p:spPr>
          <a:xfrm>
            <a:off x="1475656" y="2276872"/>
            <a:ext cx="6408712" cy="1512168"/>
          </a:xfrm>
        </p:spPr>
        <p:txBody>
          <a:bodyPr/>
          <a:lstStyle/>
          <a:p>
            <a:r>
              <a:rPr lang="en-US" dirty="0" smtClean="0"/>
              <a:t>Breaks triangles into fragments</a:t>
            </a:r>
          </a:p>
          <a:p>
            <a:r>
              <a:rPr lang="en-US" dirty="0" smtClean="0"/>
              <a:t>Fragment generator</a:t>
            </a:r>
          </a:p>
        </p:txBody>
      </p:sp>
      <p:sp>
        <p:nvSpPr>
          <p:cNvPr id="37" name="Rectangle 36"/>
          <p:cNvSpPr/>
          <p:nvPr/>
        </p:nvSpPr>
        <p:spPr>
          <a:xfrm>
            <a:off x="1763688" y="4581128"/>
            <a:ext cx="5688632" cy="1323439"/>
          </a:xfrm>
          <a:prstGeom prst="rect">
            <a:avLst/>
          </a:prstGeom>
        </p:spPr>
        <p:txBody>
          <a:bodyPr wrap="square">
            <a:spAutoFit/>
            <a:scene3d>
              <a:camera prst="orthographicFront"/>
              <a:lightRig rig="threePt" dir="t"/>
            </a:scene3d>
            <a:sp3d>
              <a:bevelT w="0" h="0"/>
            </a:sp3d>
          </a:bodyPr>
          <a:lstStyle/>
          <a:p>
            <a:pPr algn="ctr">
              <a:buNone/>
            </a:pPr>
            <a:r>
              <a:rPr lang="en-US" sz="4000" dirty="0" smtClean="0">
                <a:latin typeface="+mn-lt"/>
              </a:rPr>
              <a:t>Replace raster engine with </a:t>
            </a:r>
            <a:r>
              <a:rPr lang="en-US" sz="4000" dirty="0" smtClean="0">
                <a:solidFill>
                  <a:srgbClr val="FFC000"/>
                </a:solidFill>
                <a:latin typeface="+mn-lt"/>
              </a:rPr>
              <a:t>Ray Tracing Engine</a:t>
            </a:r>
            <a:endParaRPr lang="en-US" sz="4000" dirty="0">
              <a:solidFill>
                <a:srgbClr val="FFC000"/>
              </a:solidFill>
              <a:latin typeface="+mn-lt"/>
            </a:endParaRPr>
          </a:p>
        </p:txBody>
      </p:sp>
    </p:spTree>
    <p:extLst>
      <p:ext uri="{BB962C8B-B14F-4D97-AF65-F5344CB8AC3E}">
        <p14:creationId xmlns:p14="http://schemas.microsoft.com/office/powerpoint/2010/main" xmlns="" val="32788632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fade">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fade">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2123728" y="1988840"/>
            <a:ext cx="2808312" cy="3096344"/>
          </a:xfrm>
          <a:prstGeom prst="roundRect">
            <a:avLst/>
          </a:prstGeom>
          <a:solidFill>
            <a:srgbClr val="F0FC6C">
              <a:alpha val="40000"/>
            </a:srgb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43" name="Up-Down Arrow 42"/>
          <p:cNvSpPr/>
          <p:nvPr/>
        </p:nvSpPr>
        <p:spPr>
          <a:xfrm rot="3600000">
            <a:off x="3286623" y="3546013"/>
            <a:ext cx="216024" cy="482177"/>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0" name="Down Arrow 39"/>
          <p:cNvSpPr/>
          <p:nvPr/>
        </p:nvSpPr>
        <p:spPr>
          <a:xfrm rot="10800000">
            <a:off x="755577"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41" name="Down Arrow 40"/>
          <p:cNvSpPr/>
          <p:nvPr/>
        </p:nvSpPr>
        <p:spPr>
          <a:xfrm>
            <a:off x="1043609"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Our Ray Tracing Engine</a:t>
            </a:r>
            <a:endParaRPr lang="en-US" dirty="0"/>
          </a:p>
        </p:txBody>
      </p:sp>
      <p:sp>
        <p:nvSpPr>
          <p:cNvPr id="3" name="Text Placeholder 2"/>
          <p:cNvSpPr>
            <a:spLocks noGrp="1"/>
          </p:cNvSpPr>
          <p:nvPr>
            <p:ph type="body" sz="quarter" idx="10"/>
          </p:nvPr>
        </p:nvSpPr>
        <p:spPr/>
        <p:txBody>
          <a:bodyPr/>
          <a:lstStyle/>
          <a:p>
            <a:r>
              <a:rPr lang="en-US" dirty="0" smtClean="0"/>
              <a:t>Basic information</a:t>
            </a:r>
            <a:endParaRPr lang="en-US" dirty="0"/>
          </a:p>
        </p:txBody>
      </p:sp>
      <p:sp>
        <p:nvSpPr>
          <p:cNvPr id="13" name="Content Placeholder 3"/>
          <p:cNvSpPr>
            <a:spLocks noGrp="1"/>
          </p:cNvSpPr>
          <p:nvPr>
            <p:ph idx="1"/>
          </p:nvPr>
        </p:nvSpPr>
        <p:spPr>
          <a:xfrm>
            <a:off x="5148064" y="1772816"/>
            <a:ext cx="3672408" cy="4752528"/>
          </a:xfrm>
        </p:spPr>
        <p:txBody>
          <a:bodyPr>
            <a:normAutofit/>
          </a:bodyPr>
          <a:lstStyle/>
          <a:p>
            <a:r>
              <a:rPr lang="en-US" dirty="0" smtClean="0"/>
              <a:t>64 threads, MT</a:t>
            </a:r>
          </a:p>
          <a:p>
            <a:r>
              <a:rPr lang="en-US" dirty="0" smtClean="0"/>
              <a:t>32kB L1, 1MB L2</a:t>
            </a:r>
          </a:p>
          <a:p>
            <a:endParaRPr lang="en-US" dirty="0" smtClean="0"/>
          </a:p>
          <a:p>
            <a:r>
              <a:rPr lang="en-US" dirty="0" smtClean="0"/>
              <a:t>90 nm IBM process</a:t>
            </a:r>
          </a:p>
          <a:p>
            <a:r>
              <a:rPr lang="en-US" dirty="0" smtClean="0"/>
              <a:t>2 GHz, &lt; 15 mm</a:t>
            </a:r>
            <a:r>
              <a:rPr lang="en-US" baseline="30000" dirty="0" smtClean="0"/>
              <a:t>2</a:t>
            </a:r>
          </a:p>
          <a:p>
            <a:endParaRPr lang="en-US" dirty="0" smtClean="0"/>
          </a:p>
          <a:p>
            <a:r>
              <a:rPr lang="en-US" dirty="0" smtClean="0"/>
              <a:t>45 nm, ~4mm</a:t>
            </a:r>
            <a:r>
              <a:rPr lang="en-US" baseline="30000" dirty="0" smtClean="0"/>
              <a:t>2</a:t>
            </a:r>
          </a:p>
          <a:p>
            <a:pPr lvl="1"/>
            <a:r>
              <a:rPr lang="en-US" dirty="0" smtClean="0"/>
              <a:t>Fermi, 530mm</a:t>
            </a:r>
            <a:r>
              <a:rPr lang="en-US" baseline="30000" dirty="0" smtClean="0"/>
              <a:t>2</a:t>
            </a:r>
          </a:p>
          <a:p>
            <a:pPr lvl="1">
              <a:buNone/>
            </a:pPr>
            <a:endParaRPr lang="en-US" baseline="30000" dirty="0" smtClean="0"/>
          </a:p>
          <a:p>
            <a:pPr lvl="1"/>
            <a:endParaRPr lang="en-US" baseline="-25000" dirty="0" smtClean="0"/>
          </a:p>
          <a:p>
            <a:pPr>
              <a:buNone/>
            </a:pPr>
            <a:endParaRPr lang="en-US" dirty="0" smtClean="0"/>
          </a:p>
          <a:p>
            <a:pPr>
              <a:buNone/>
            </a:pPr>
            <a:endParaRPr lang="en-US" dirty="0" smtClean="0"/>
          </a:p>
          <a:p>
            <a:endParaRPr lang="en-US" dirty="0"/>
          </a:p>
        </p:txBody>
      </p:sp>
      <p:sp>
        <p:nvSpPr>
          <p:cNvPr id="6" name="TextBox 5"/>
          <p:cNvSpPr txBox="1"/>
          <p:nvPr/>
        </p:nvSpPr>
        <p:spPr>
          <a:xfrm>
            <a:off x="1835696" y="1124744"/>
            <a:ext cx="4464496" cy="584775"/>
          </a:xfrm>
          <a:prstGeom prst="rect">
            <a:avLst/>
          </a:prstGeom>
          <a:noFill/>
        </p:spPr>
        <p:txBody>
          <a:bodyPr wrap="square" rtlCol="0">
            <a:spAutoFit/>
          </a:bodyPr>
          <a:lstStyle/>
          <a:p>
            <a:r>
              <a:rPr lang="en-US" sz="3200" dirty="0" smtClean="0">
                <a:latin typeface="+mn-lt"/>
              </a:rPr>
              <a:t>Based on DRPU </a:t>
            </a:r>
            <a:r>
              <a:rPr lang="en-US" sz="2400" i="1" dirty="0" smtClean="0">
                <a:solidFill>
                  <a:schemeClr val="accent6">
                    <a:lumMod val="40000"/>
                    <a:lumOff val="60000"/>
                  </a:schemeClr>
                </a:solidFill>
                <a:latin typeface="+mn-lt"/>
              </a:rPr>
              <a:t>[</a:t>
            </a:r>
            <a:r>
              <a:rPr lang="en-US" sz="2400" i="1" dirty="0" err="1" smtClean="0">
                <a:solidFill>
                  <a:schemeClr val="accent6">
                    <a:lumMod val="40000"/>
                    <a:lumOff val="60000"/>
                  </a:schemeClr>
                </a:solidFill>
                <a:latin typeface="+mn-lt"/>
              </a:rPr>
              <a:t>Woop</a:t>
            </a:r>
            <a:r>
              <a:rPr lang="en-US" sz="2400" i="1" dirty="0" smtClean="0">
                <a:solidFill>
                  <a:schemeClr val="accent6">
                    <a:lumMod val="40000"/>
                    <a:lumOff val="60000"/>
                  </a:schemeClr>
                </a:solidFill>
                <a:latin typeface="+mn-lt"/>
              </a:rPr>
              <a:t> 2006]</a:t>
            </a:r>
            <a:endParaRPr lang="en-US" sz="2400" i="1" dirty="0">
              <a:solidFill>
                <a:schemeClr val="accent6">
                  <a:lumMod val="40000"/>
                  <a:lumOff val="60000"/>
                </a:schemeClr>
              </a:solidFill>
              <a:latin typeface="+mn-lt"/>
            </a:endParaRPr>
          </a:p>
        </p:txBody>
      </p:sp>
      <p:sp>
        <p:nvSpPr>
          <p:cNvPr id="22" name="Down Arrow 21"/>
          <p:cNvSpPr/>
          <p:nvPr/>
        </p:nvSpPr>
        <p:spPr>
          <a:xfrm rot="5400000">
            <a:off x="3311860"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3" name="Down Arrow 22"/>
          <p:cNvSpPr/>
          <p:nvPr/>
        </p:nvSpPr>
        <p:spPr>
          <a:xfrm rot="16200000">
            <a:off x="3311860"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Down Arrow 23"/>
          <p:cNvSpPr/>
          <p:nvPr/>
        </p:nvSpPr>
        <p:spPr>
          <a:xfrm rot="10800000">
            <a:off x="3923928"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Down Arrow 24"/>
          <p:cNvSpPr/>
          <p:nvPr/>
        </p:nvSpPr>
        <p:spPr>
          <a:xfrm>
            <a:off x="4211960"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Down Arrow 25"/>
          <p:cNvSpPr/>
          <p:nvPr/>
        </p:nvSpPr>
        <p:spPr>
          <a:xfrm rot="10800000">
            <a:off x="3923928"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Down Arrow 26"/>
          <p:cNvSpPr/>
          <p:nvPr/>
        </p:nvSpPr>
        <p:spPr>
          <a:xfrm>
            <a:off x="4211960"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Down Arrow 27"/>
          <p:cNvSpPr/>
          <p:nvPr/>
        </p:nvSpPr>
        <p:spPr>
          <a:xfrm rot="5400000">
            <a:off x="3311860"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Down Arrow 28"/>
          <p:cNvSpPr/>
          <p:nvPr/>
        </p:nvSpPr>
        <p:spPr>
          <a:xfrm rot="16200000">
            <a:off x="3311860"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3" name="Down Arrow 32"/>
          <p:cNvSpPr/>
          <p:nvPr/>
        </p:nvSpPr>
        <p:spPr>
          <a:xfrm rot="5400000">
            <a:off x="2015716"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4" name="Down Arrow 33"/>
          <p:cNvSpPr/>
          <p:nvPr/>
        </p:nvSpPr>
        <p:spPr>
          <a:xfrm rot="16200000">
            <a:off x="2015716"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5" name="Down Arrow 34"/>
          <p:cNvSpPr/>
          <p:nvPr/>
        </p:nvSpPr>
        <p:spPr>
          <a:xfrm rot="5400000">
            <a:off x="2015716"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6" name="Down Arrow 35"/>
          <p:cNvSpPr/>
          <p:nvPr/>
        </p:nvSpPr>
        <p:spPr>
          <a:xfrm rot="16200000">
            <a:off x="2015716"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7" name="Down Arrow 36"/>
          <p:cNvSpPr/>
          <p:nvPr/>
        </p:nvSpPr>
        <p:spPr>
          <a:xfrm rot="10800000">
            <a:off x="3923928"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8" name="Down Arrow 37"/>
          <p:cNvSpPr/>
          <p:nvPr/>
        </p:nvSpPr>
        <p:spPr>
          <a:xfrm>
            <a:off x="4211960"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9" name="Up-Down Arrow 38"/>
          <p:cNvSpPr/>
          <p:nvPr/>
        </p:nvSpPr>
        <p:spPr>
          <a:xfrm rot="5400000">
            <a:off x="2499960" y="3700840"/>
            <a:ext cx="216024" cy="1976600"/>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 name="Rounded Rectangle 7"/>
          <p:cNvSpPr/>
          <p:nvPr/>
        </p:nvSpPr>
        <p:spPr>
          <a:xfrm>
            <a:off x="2267744" y="3068960"/>
            <a:ext cx="1008112"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Node</a:t>
            </a:r>
          </a:p>
          <a:p>
            <a:pPr algn="ctr"/>
            <a:r>
              <a:rPr lang="en-US" dirty="0" smtClean="0"/>
              <a:t>cache</a:t>
            </a:r>
          </a:p>
        </p:txBody>
      </p:sp>
      <p:sp>
        <p:nvSpPr>
          <p:cNvPr id="9" name="Rounded Rectangle 8"/>
          <p:cNvSpPr/>
          <p:nvPr/>
        </p:nvSpPr>
        <p:spPr>
          <a:xfrm>
            <a:off x="2267744" y="2132856"/>
            <a:ext cx="1008112"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Vertex </a:t>
            </a:r>
          </a:p>
          <a:p>
            <a:pPr algn="ctr"/>
            <a:r>
              <a:rPr lang="en-US" dirty="0" smtClean="0"/>
              <a:t>cache </a:t>
            </a:r>
          </a:p>
        </p:txBody>
      </p:sp>
      <p:sp>
        <p:nvSpPr>
          <p:cNvPr id="10" name="Rectangle 9"/>
          <p:cNvSpPr/>
          <p:nvPr/>
        </p:nvSpPr>
        <p:spPr>
          <a:xfrm>
            <a:off x="1619672" y="2132856"/>
            <a:ext cx="360040" cy="1800200"/>
          </a:xfrm>
          <a:prstGeom prst="rect">
            <a:avLst/>
          </a:prstGeom>
          <a:solidFill>
            <a:srgbClr val="8E793E"/>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L2 </a:t>
            </a:r>
            <a:endParaRPr lang="en-US" dirty="0"/>
          </a:p>
        </p:txBody>
      </p:sp>
      <p:sp>
        <p:nvSpPr>
          <p:cNvPr id="11" name="Rounded Rectangle 10"/>
          <p:cNvSpPr/>
          <p:nvPr/>
        </p:nvSpPr>
        <p:spPr>
          <a:xfrm>
            <a:off x="3563888" y="3068960"/>
            <a:ext cx="1224136"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12" name="Rounded Rectangle 11"/>
          <p:cNvSpPr/>
          <p:nvPr/>
        </p:nvSpPr>
        <p:spPr>
          <a:xfrm>
            <a:off x="3563888" y="2132856"/>
            <a:ext cx="1224136"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14" name="Rounded Rectangle 13"/>
          <p:cNvSpPr/>
          <p:nvPr/>
        </p:nvSpPr>
        <p:spPr>
          <a:xfrm>
            <a:off x="2267744" y="3861048"/>
            <a:ext cx="1008112" cy="648072"/>
          </a:xfrm>
          <a:prstGeom prst="roundRect">
            <a:avLst/>
          </a:prstGeom>
          <a:solidFill>
            <a:srgbClr val="443347"/>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stack</a:t>
            </a:r>
            <a:endParaRPr lang="en-US" dirty="0"/>
          </a:p>
        </p:txBody>
      </p:sp>
      <p:sp>
        <p:nvSpPr>
          <p:cNvPr id="15" name="Rounded Rectangle 14"/>
          <p:cNvSpPr/>
          <p:nvPr/>
        </p:nvSpPr>
        <p:spPr>
          <a:xfrm>
            <a:off x="3563888" y="4005064"/>
            <a:ext cx="1224136" cy="936104"/>
          </a:xfrm>
          <a:prstGeom prst="roundRect">
            <a:avLst/>
          </a:prstGeom>
          <a:solidFill>
            <a:schemeClr val="bg2">
              <a:lumMod val="7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IO unit</a:t>
            </a:r>
            <a:endParaRPr lang="en-US" dirty="0"/>
          </a:p>
        </p:txBody>
      </p:sp>
      <p:sp>
        <p:nvSpPr>
          <p:cNvPr id="16" name="Rounded Rectangle 15"/>
          <p:cNvSpPr/>
          <p:nvPr/>
        </p:nvSpPr>
        <p:spPr>
          <a:xfrm>
            <a:off x="323528" y="5229200"/>
            <a:ext cx="4464496" cy="432048"/>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GP </a:t>
            </a:r>
            <a:r>
              <a:rPr lang="en-US" dirty="0" err="1" smtClean="0"/>
              <a:t>shaders</a:t>
            </a:r>
            <a:endParaRPr lang="en-US" dirty="0"/>
          </a:p>
        </p:txBody>
      </p:sp>
      <p:sp>
        <p:nvSpPr>
          <p:cNvPr id="7" name="Rectangle 6"/>
          <p:cNvSpPr/>
          <p:nvPr/>
        </p:nvSpPr>
        <p:spPr>
          <a:xfrm>
            <a:off x="323528" y="2132856"/>
            <a:ext cx="1296144" cy="2808312"/>
          </a:xfrm>
          <a:prstGeom prst="rect">
            <a:avLst/>
          </a:prstGeom>
          <a:solidFill>
            <a:srgbClr val="6B572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Main</a:t>
            </a:r>
          </a:p>
          <a:p>
            <a:pPr algn="ctr"/>
            <a:r>
              <a:rPr lang="en-US" dirty="0" smtClean="0"/>
              <a:t>memory</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fade">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fade">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fade">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animEffect transition="in" filter="fade">
                                      <p:cBhvr>
                                        <p:cTn id="27" dur="500"/>
                                        <p:tgtEl>
                                          <p:spTgt spid="1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xEl>
                                              <p:pRg st="7" end="7"/>
                                            </p:txEl>
                                          </p:spTgt>
                                        </p:tgtEl>
                                        <p:attrNameLst>
                                          <p:attrName>style.visibility</p:attrName>
                                        </p:attrNameLst>
                                      </p:cBhvr>
                                      <p:to>
                                        <p:strVal val="visible"/>
                                      </p:to>
                                    </p:set>
                                    <p:animEffect transition="in" filter="fade">
                                      <p:cBhvr>
                                        <p:cTn id="30"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ounded Rectangle 53"/>
          <p:cNvSpPr/>
          <p:nvPr/>
        </p:nvSpPr>
        <p:spPr>
          <a:xfrm>
            <a:off x="2123728" y="1988840"/>
            <a:ext cx="2808312" cy="3096344"/>
          </a:xfrm>
          <a:prstGeom prst="roundRect">
            <a:avLst/>
          </a:prstGeom>
          <a:solidFill>
            <a:srgbClr val="F0FC6C">
              <a:alpha val="40000"/>
            </a:srgb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65" name="Up-Down Arrow 64"/>
          <p:cNvSpPr/>
          <p:nvPr/>
        </p:nvSpPr>
        <p:spPr>
          <a:xfrm rot="3600000">
            <a:off x="3286623" y="3546013"/>
            <a:ext cx="216024" cy="482177"/>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5" name="TP-TS"/>
          <p:cNvSpPr/>
          <p:nvPr/>
        </p:nvSpPr>
        <p:spPr>
          <a:xfrm rot="3600000">
            <a:off x="3286623" y="3546013"/>
            <a:ext cx="216024" cy="482176"/>
          </a:xfrm>
          <a:prstGeom prst="upDownArrow">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Our Ray Tracing Engine</a:t>
            </a:r>
            <a:endParaRPr lang="en-US" dirty="0"/>
          </a:p>
        </p:txBody>
      </p:sp>
      <p:sp>
        <p:nvSpPr>
          <p:cNvPr id="3" name="Text Placeholder 2"/>
          <p:cNvSpPr>
            <a:spLocks noGrp="1"/>
          </p:cNvSpPr>
          <p:nvPr>
            <p:ph type="body" sz="quarter" idx="10"/>
          </p:nvPr>
        </p:nvSpPr>
        <p:spPr/>
        <p:txBody>
          <a:bodyPr/>
          <a:lstStyle/>
          <a:p>
            <a:r>
              <a:rPr lang="en-US" dirty="0" smtClean="0"/>
              <a:t>Ray life cycle</a:t>
            </a:r>
            <a:endParaRPr lang="en-US" dirty="0"/>
          </a:p>
        </p:txBody>
      </p:sp>
      <p:sp>
        <p:nvSpPr>
          <p:cNvPr id="13" name="Content Placeholder 3"/>
          <p:cNvSpPr>
            <a:spLocks noGrp="1"/>
          </p:cNvSpPr>
          <p:nvPr>
            <p:ph idx="1"/>
          </p:nvPr>
        </p:nvSpPr>
        <p:spPr>
          <a:xfrm>
            <a:off x="5148064" y="1772816"/>
            <a:ext cx="3528392" cy="4033624"/>
          </a:xfrm>
        </p:spPr>
        <p:txBody>
          <a:bodyPr/>
          <a:lstStyle/>
          <a:p>
            <a:r>
              <a:rPr lang="en-US" dirty="0" smtClean="0"/>
              <a:t>GPU sends ray</a:t>
            </a:r>
          </a:p>
          <a:p>
            <a:r>
              <a:rPr lang="en-US" dirty="0" smtClean="0"/>
              <a:t>Traverses to leaf</a:t>
            </a:r>
          </a:p>
          <a:p>
            <a:pPr lvl="1"/>
            <a:r>
              <a:rPr lang="en-US" dirty="0" smtClean="0"/>
              <a:t>Access stack</a:t>
            </a:r>
          </a:p>
          <a:p>
            <a:r>
              <a:rPr lang="en-US" dirty="0" smtClean="0"/>
              <a:t>Intersect triangle</a:t>
            </a:r>
          </a:p>
          <a:p>
            <a:r>
              <a:rPr lang="en-US" dirty="0" smtClean="0"/>
              <a:t>Traverse further</a:t>
            </a:r>
          </a:p>
          <a:p>
            <a:r>
              <a:rPr lang="en-US" dirty="0" smtClean="0"/>
              <a:t>Return result</a:t>
            </a:r>
          </a:p>
          <a:p>
            <a:pPr>
              <a:buNone/>
            </a:pPr>
            <a:endParaRPr lang="en-US" dirty="0" smtClean="0"/>
          </a:p>
          <a:p>
            <a:endParaRPr lang="en-US" dirty="0"/>
          </a:p>
        </p:txBody>
      </p:sp>
      <p:sp>
        <p:nvSpPr>
          <p:cNvPr id="55" name="Down Arrow 54"/>
          <p:cNvSpPr/>
          <p:nvPr/>
        </p:nvSpPr>
        <p:spPr>
          <a:xfrm rot="10800000">
            <a:off x="755577"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6" name="Down Arrow 55"/>
          <p:cNvSpPr/>
          <p:nvPr/>
        </p:nvSpPr>
        <p:spPr>
          <a:xfrm>
            <a:off x="1043609"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7" name="Down Arrow 56"/>
          <p:cNvSpPr/>
          <p:nvPr/>
        </p:nvSpPr>
        <p:spPr>
          <a:xfrm rot="5400000">
            <a:off x="3311860"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8" name="Down Arrow 57"/>
          <p:cNvSpPr/>
          <p:nvPr/>
        </p:nvSpPr>
        <p:spPr>
          <a:xfrm rot="16200000">
            <a:off x="3311860"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9" name="Down Arrow 58"/>
          <p:cNvSpPr/>
          <p:nvPr/>
        </p:nvSpPr>
        <p:spPr>
          <a:xfrm rot="10800000">
            <a:off x="3923928"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0" name="Down Arrow 59"/>
          <p:cNvSpPr/>
          <p:nvPr/>
        </p:nvSpPr>
        <p:spPr>
          <a:xfrm>
            <a:off x="4211960"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1" name="Down Arrow 60"/>
          <p:cNvSpPr/>
          <p:nvPr/>
        </p:nvSpPr>
        <p:spPr>
          <a:xfrm rot="10800000">
            <a:off x="3923928"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2" name="Down Arrow 61"/>
          <p:cNvSpPr/>
          <p:nvPr/>
        </p:nvSpPr>
        <p:spPr>
          <a:xfrm>
            <a:off x="4211960"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3" name="Down Arrow 62"/>
          <p:cNvSpPr/>
          <p:nvPr/>
        </p:nvSpPr>
        <p:spPr>
          <a:xfrm rot="5400000">
            <a:off x="3311860"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4" name="Down Arrow 63"/>
          <p:cNvSpPr/>
          <p:nvPr/>
        </p:nvSpPr>
        <p:spPr>
          <a:xfrm rot="16200000">
            <a:off x="3311860"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6" name="Down Arrow 65"/>
          <p:cNvSpPr/>
          <p:nvPr/>
        </p:nvSpPr>
        <p:spPr>
          <a:xfrm rot="5400000">
            <a:off x="2015716"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7" name="Down Arrow 66"/>
          <p:cNvSpPr/>
          <p:nvPr/>
        </p:nvSpPr>
        <p:spPr>
          <a:xfrm rot="16200000">
            <a:off x="2015716"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8" name="Down Arrow 67"/>
          <p:cNvSpPr/>
          <p:nvPr/>
        </p:nvSpPr>
        <p:spPr>
          <a:xfrm rot="5400000">
            <a:off x="2015716"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69" name="Down Arrow 68"/>
          <p:cNvSpPr/>
          <p:nvPr/>
        </p:nvSpPr>
        <p:spPr>
          <a:xfrm rot="16200000">
            <a:off x="2015716"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0" name="Down Arrow 69"/>
          <p:cNvSpPr/>
          <p:nvPr/>
        </p:nvSpPr>
        <p:spPr>
          <a:xfrm rot="10800000">
            <a:off x="3923928"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1" name="Down Arrow 70"/>
          <p:cNvSpPr/>
          <p:nvPr/>
        </p:nvSpPr>
        <p:spPr>
          <a:xfrm>
            <a:off x="4211960"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2" name="Up-Down Arrow 71"/>
          <p:cNvSpPr/>
          <p:nvPr/>
        </p:nvSpPr>
        <p:spPr>
          <a:xfrm rot="5400000">
            <a:off x="2499960" y="3700840"/>
            <a:ext cx="216024" cy="1976600"/>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73" name="Rounded Rectangle 72"/>
          <p:cNvSpPr/>
          <p:nvPr/>
        </p:nvSpPr>
        <p:spPr>
          <a:xfrm>
            <a:off x="2267744" y="3068960"/>
            <a:ext cx="1008112"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Node</a:t>
            </a:r>
          </a:p>
          <a:p>
            <a:pPr algn="ctr"/>
            <a:r>
              <a:rPr lang="en-US" dirty="0" smtClean="0"/>
              <a:t>cache</a:t>
            </a:r>
          </a:p>
        </p:txBody>
      </p:sp>
      <p:sp>
        <p:nvSpPr>
          <p:cNvPr id="74" name="Rounded Rectangle 73"/>
          <p:cNvSpPr/>
          <p:nvPr/>
        </p:nvSpPr>
        <p:spPr>
          <a:xfrm>
            <a:off x="2267744" y="2132856"/>
            <a:ext cx="1008112"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Vertex </a:t>
            </a:r>
          </a:p>
          <a:p>
            <a:pPr algn="ctr"/>
            <a:r>
              <a:rPr lang="en-US" dirty="0" smtClean="0"/>
              <a:t>cache </a:t>
            </a:r>
          </a:p>
        </p:txBody>
      </p:sp>
      <p:sp>
        <p:nvSpPr>
          <p:cNvPr id="75" name="Rectangle 74"/>
          <p:cNvSpPr/>
          <p:nvPr/>
        </p:nvSpPr>
        <p:spPr>
          <a:xfrm>
            <a:off x="1619672" y="2132856"/>
            <a:ext cx="360040" cy="1800200"/>
          </a:xfrm>
          <a:prstGeom prst="rect">
            <a:avLst/>
          </a:prstGeom>
          <a:solidFill>
            <a:srgbClr val="8E793E"/>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L2 </a:t>
            </a:r>
            <a:endParaRPr lang="en-US" dirty="0"/>
          </a:p>
        </p:txBody>
      </p:sp>
      <p:sp>
        <p:nvSpPr>
          <p:cNvPr id="76" name="Rounded Rectangle 75"/>
          <p:cNvSpPr/>
          <p:nvPr/>
        </p:nvSpPr>
        <p:spPr>
          <a:xfrm>
            <a:off x="3563888" y="3068960"/>
            <a:ext cx="1224136"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77" name="Rounded Rectangle 76"/>
          <p:cNvSpPr/>
          <p:nvPr/>
        </p:nvSpPr>
        <p:spPr>
          <a:xfrm>
            <a:off x="3563888" y="2132856"/>
            <a:ext cx="1224136"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78" name="Rounded Rectangle 77"/>
          <p:cNvSpPr/>
          <p:nvPr/>
        </p:nvSpPr>
        <p:spPr>
          <a:xfrm>
            <a:off x="2267744" y="3861048"/>
            <a:ext cx="1008112" cy="648072"/>
          </a:xfrm>
          <a:prstGeom prst="roundRect">
            <a:avLst/>
          </a:prstGeom>
          <a:solidFill>
            <a:srgbClr val="443347"/>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stack</a:t>
            </a:r>
            <a:endParaRPr lang="en-US" dirty="0"/>
          </a:p>
        </p:txBody>
      </p:sp>
      <p:sp>
        <p:nvSpPr>
          <p:cNvPr id="79" name="Rounded Rectangle 78"/>
          <p:cNvSpPr/>
          <p:nvPr/>
        </p:nvSpPr>
        <p:spPr>
          <a:xfrm>
            <a:off x="3563888" y="4005064"/>
            <a:ext cx="1224136" cy="936104"/>
          </a:xfrm>
          <a:prstGeom prst="roundRect">
            <a:avLst/>
          </a:prstGeom>
          <a:solidFill>
            <a:schemeClr val="bg2">
              <a:lumMod val="7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IO unit</a:t>
            </a:r>
            <a:endParaRPr lang="en-US" dirty="0"/>
          </a:p>
        </p:txBody>
      </p:sp>
      <p:sp>
        <p:nvSpPr>
          <p:cNvPr id="80" name="Rounded Rectangle 79"/>
          <p:cNvSpPr/>
          <p:nvPr/>
        </p:nvSpPr>
        <p:spPr>
          <a:xfrm>
            <a:off x="323528" y="5229200"/>
            <a:ext cx="4464496" cy="432048"/>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GP </a:t>
            </a:r>
            <a:r>
              <a:rPr lang="en-US" dirty="0" err="1" smtClean="0"/>
              <a:t>shaders</a:t>
            </a:r>
            <a:endParaRPr lang="en-US" dirty="0"/>
          </a:p>
        </p:txBody>
      </p:sp>
      <p:sp>
        <p:nvSpPr>
          <p:cNvPr id="81" name="Rectangle 80"/>
          <p:cNvSpPr/>
          <p:nvPr/>
        </p:nvSpPr>
        <p:spPr>
          <a:xfrm>
            <a:off x="323528" y="2132856"/>
            <a:ext cx="1296144" cy="2808312"/>
          </a:xfrm>
          <a:prstGeom prst="rect">
            <a:avLst/>
          </a:prstGeom>
          <a:solidFill>
            <a:srgbClr val="6B572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Main</a:t>
            </a:r>
          </a:p>
          <a:p>
            <a:pPr algn="ctr"/>
            <a:r>
              <a:rPr lang="en-US" dirty="0" smtClean="0"/>
              <a:t>memory</a:t>
            </a:r>
            <a:endParaRPr lang="en-US" dirty="0"/>
          </a:p>
        </p:txBody>
      </p:sp>
      <p:sp>
        <p:nvSpPr>
          <p:cNvPr id="82" name="GP-&gt;IO"/>
          <p:cNvSpPr/>
          <p:nvPr/>
        </p:nvSpPr>
        <p:spPr>
          <a:xfrm rot="10800000">
            <a:off x="3923929"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83" name="IO-&gt;TV"/>
          <p:cNvSpPr/>
          <p:nvPr/>
        </p:nvSpPr>
        <p:spPr>
          <a:xfrm rot="10800000">
            <a:off x="3923929" y="3717032"/>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7" name="TP-&gt;GP"/>
          <p:cNvSpPr/>
          <p:nvPr/>
        </p:nvSpPr>
        <p:spPr>
          <a:xfrm rot="10800000">
            <a:off x="3923928" y="278092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8" name="GP-&gt;TP"/>
          <p:cNvSpPr/>
          <p:nvPr/>
        </p:nvSpPr>
        <p:spPr>
          <a:xfrm>
            <a:off x="4211960" y="278092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9" name="TP-&gt;IO"/>
          <p:cNvSpPr/>
          <p:nvPr/>
        </p:nvSpPr>
        <p:spPr>
          <a:xfrm>
            <a:off x="4211960" y="3717032"/>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90" name="IO-&gt;GP"/>
          <p:cNvSpPr/>
          <p:nvPr/>
        </p:nvSpPr>
        <p:spPr>
          <a:xfrm>
            <a:off x="4211960"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84" name="TP_emph"/>
          <p:cNvSpPr/>
          <p:nvPr/>
        </p:nvSpPr>
        <p:spPr>
          <a:xfrm>
            <a:off x="3563888" y="3068960"/>
            <a:ext cx="1224136" cy="648072"/>
          </a:xfrm>
          <a:prstGeom prst="roundRect">
            <a:avLst/>
          </a:prstGeom>
          <a:solidFill>
            <a:srgbClr val="264978"/>
          </a:solid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86" name="GP_emph"/>
          <p:cNvSpPr/>
          <p:nvPr/>
        </p:nvSpPr>
        <p:spPr>
          <a:xfrm>
            <a:off x="3563888" y="2132856"/>
            <a:ext cx="1224136" cy="648072"/>
          </a:xfrm>
          <a:prstGeom prst="roundRect">
            <a:avLst/>
          </a:prstGeom>
          <a:solidFill>
            <a:srgbClr val="1F471F"/>
          </a:solid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
                                        </p:tgtEl>
                                        <p:attrNameLst>
                                          <p:attrName>style.visibility</p:attrName>
                                        </p:attrNameLst>
                                      </p:cBhvr>
                                      <p:to>
                                        <p:strVal val="visible"/>
                                      </p:to>
                                    </p:set>
                                    <p:animEffect transition="in" filter="fade">
                                      <p:cBhvr>
                                        <p:cTn id="10" dur="500"/>
                                        <p:tgtEl>
                                          <p:spTgt spid="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xEl>
                                              <p:pRg st="1" end="1"/>
                                            </p:txEl>
                                          </p:spTgt>
                                        </p:tgtEl>
                                        <p:attrNameLst>
                                          <p:attrName>style.visibility</p:attrName>
                                        </p:attrNameLst>
                                      </p:cBhvr>
                                      <p:to>
                                        <p:strVal val="visible"/>
                                      </p:to>
                                    </p:set>
                                    <p:animEffect transition="in" filter="fade">
                                      <p:cBhvr>
                                        <p:cTn id="15" dur="500"/>
                                        <p:tgtEl>
                                          <p:spTgt spid="1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3"/>
                                        </p:tgtEl>
                                        <p:attrNameLst>
                                          <p:attrName>style.visibility</p:attrName>
                                        </p:attrNameLst>
                                      </p:cBhvr>
                                      <p:to>
                                        <p:strVal val="visible"/>
                                      </p:to>
                                    </p:set>
                                    <p:animEffect transition="in" filter="fade">
                                      <p:cBhvr>
                                        <p:cTn id="18" dur="500"/>
                                        <p:tgtEl>
                                          <p:spTgt spid="8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Effect transition="in" filter="fade">
                                      <p:cBhvr>
                                        <p:cTn id="21" dur="500"/>
                                        <p:tgtEl>
                                          <p:spTgt spid="84"/>
                                        </p:tgtEl>
                                      </p:cBhvr>
                                    </p:animEffect>
                                  </p:childTnLst>
                                </p:cTn>
                              </p:par>
                              <p:par>
                                <p:cTn id="22" presetID="10" presetClass="exit" presetSubtype="0" fill="hold" grpId="1" nodeType="withEffect">
                                  <p:stCondLst>
                                    <p:cond delay="0"/>
                                  </p:stCondLst>
                                  <p:childTnLst>
                                    <p:animEffect transition="out" filter="fade">
                                      <p:cBhvr>
                                        <p:cTn id="23" dur="500"/>
                                        <p:tgtEl>
                                          <p:spTgt spid="82"/>
                                        </p:tgtEl>
                                      </p:cBhvr>
                                    </p:animEffect>
                                    <p:set>
                                      <p:cBhvr>
                                        <p:cTn id="24" dur="1" fill="hold">
                                          <p:stCondLst>
                                            <p:cond delay="499"/>
                                          </p:stCondLst>
                                        </p:cTn>
                                        <p:tgtEl>
                                          <p:spTgt spid="8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3">
                                            <p:txEl>
                                              <p:pRg st="2" end="2"/>
                                            </p:txEl>
                                          </p:spTgt>
                                        </p:tgtEl>
                                        <p:attrNameLst>
                                          <p:attrName>style.visibility</p:attrName>
                                        </p:attrNameLst>
                                      </p:cBhvr>
                                      <p:to>
                                        <p:strVal val="visible"/>
                                      </p:to>
                                    </p:set>
                                    <p:animEffect transition="in" filter="fade">
                                      <p:cBhvr>
                                        <p:cTn id="29" dur="500"/>
                                        <p:tgtEl>
                                          <p:spTgt spid="13">
                                            <p:txEl>
                                              <p:pRg st="2" end="2"/>
                                            </p:txEl>
                                          </p:spTgt>
                                        </p:tgtEl>
                                      </p:cBhvr>
                                    </p:animEffect>
                                  </p:childTnLst>
                                </p:cTn>
                              </p:par>
                              <p:par>
                                <p:cTn id="30" presetID="10" presetClass="exit" presetSubtype="0" fill="hold" grpId="1" nodeType="withEffect">
                                  <p:stCondLst>
                                    <p:cond delay="0"/>
                                  </p:stCondLst>
                                  <p:childTnLst>
                                    <p:animEffect transition="out" filter="fade">
                                      <p:cBhvr>
                                        <p:cTn id="31" dur="500"/>
                                        <p:tgtEl>
                                          <p:spTgt spid="83"/>
                                        </p:tgtEl>
                                      </p:cBhvr>
                                    </p:animEffect>
                                    <p:set>
                                      <p:cBhvr>
                                        <p:cTn id="32" dur="1" fill="hold">
                                          <p:stCondLst>
                                            <p:cond delay="499"/>
                                          </p:stCondLst>
                                        </p:cTn>
                                        <p:tgtEl>
                                          <p:spTgt spid="83"/>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xEl>
                                              <p:pRg st="3" end="3"/>
                                            </p:txEl>
                                          </p:spTgt>
                                        </p:tgtEl>
                                        <p:attrNameLst>
                                          <p:attrName>style.visibility</p:attrName>
                                        </p:attrNameLst>
                                      </p:cBhvr>
                                      <p:to>
                                        <p:strVal val="visible"/>
                                      </p:to>
                                    </p:set>
                                    <p:animEffect transition="in" filter="fade">
                                      <p:cBhvr>
                                        <p:cTn id="40" dur="500"/>
                                        <p:tgtEl>
                                          <p:spTgt spid="13">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fade">
                                      <p:cBhvr>
                                        <p:cTn id="43" dur="500"/>
                                        <p:tgtEl>
                                          <p:spTgt spid="8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7"/>
                                        </p:tgtEl>
                                        <p:attrNameLst>
                                          <p:attrName>style.visibility</p:attrName>
                                        </p:attrNameLst>
                                      </p:cBhvr>
                                      <p:to>
                                        <p:strVal val="visible"/>
                                      </p:to>
                                    </p:set>
                                    <p:animEffect transition="in" filter="fade">
                                      <p:cBhvr>
                                        <p:cTn id="46" dur="500"/>
                                        <p:tgtEl>
                                          <p:spTgt spid="87"/>
                                        </p:tgtEl>
                                      </p:cBhvr>
                                    </p:animEffect>
                                  </p:childTnLst>
                                </p:cTn>
                              </p:par>
                              <p:par>
                                <p:cTn id="47" presetID="10" presetClass="exit" presetSubtype="0" fill="hold" grpId="1" nodeType="withEffect">
                                  <p:stCondLst>
                                    <p:cond delay="0"/>
                                  </p:stCondLst>
                                  <p:childTnLst>
                                    <p:animEffect transition="out" filter="fade">
                                      <p:cBhvr>
                                        <p:cTn id="48" dur="500"/>
                                        <p:tgtEl>
                                          <p:spTgt spid="85"/>
                                        </p:tgtEl>
                                      </p:cBhvr>
                                    </p:animEffect>
                                    <p:set>
                                      <p:cBhvr>
                                        <p:cTn id="49" dur="1" fill="hold">
                                          <p:stCondLst>
                                            <p:cond delay="499"/>
                                          </p:stCondLst>
                                        </p:cTn>
                                        <p:tgtEl>
                                          <p:spTgt spid="8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84"/>
                                        </p:tgtEl>
                                      </p:cBhvr>
                                    </p:animEffect>
                                    <p:set>
                                      <p:cBhvr>
                                        <p:cTn id="52" dur="1" fill="hold">
                                          <p:stCondLst>
                                            <p:cond delay="499"/>
                                          </p:stCondLst>
                                        </p:cTn>
                                        <p:tgtEl>
                                          <p:spTgt spid="8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xEl>
                                              <p:pRg st="4" end="4"/>
                                            </p:txEl>
                                          </p:spTgt>
                                        </p:tgtEl>
                                        <p:attrNameLst>
                                          <p:attrName>style.visibility</p:attrName>
                                        </p:attrNameLst>
                                      </p:cBhvr>
                                      <p:to>
                                        <p:strVal val="visible"/>
                                      </p:to>
                                    </p:set>
                                    <p:animEffect transition="in" filter="fade">
                                      <p:cBhvr>
                                        <p:cTn id="57" dur="500"/>
                                        <p:tgtEl>
                                          <p:spTgt spid="13">
                                            <p:txEl>
                                              <p:pRg st="4" end="4"/>
                                            </p:txEl>
                                          </p:spTgt>
                                        </p:tgtEl>
                                      </p:cBhvr>
                                    </p:animEffect>
                                  </p:childTnLst>
                                </p:cTn>
                              </p:par>
                              <p:par>
                                <p:cTn id="58" presetID="10" presetClass="exit" presetSubtype="0" fill="hold" grpId="1" nodeType="withEffect">
                                  <p:stCondLst>
                                    <p:cond delay="0"/>
                                  </p:stCondLst>
                                  <p:childTnLst>
                                    <p:animEffect transition="out" filter="fade">
                                      <p:cBhvr>
                                        <p:cTn id="59" dur="500"/>
                                        <p:tgtEl>
                                          <p:spTgt spid="86"/>
                                        </p:tgtEl>
                                      </p:cBhvr>
                                    </p:animEffect>
                                    <p:set>
                                      <p:cBhvr>
                                        <p:cTn id="60" dur="1" fill="hold">
                                          <p:stCondLst>
                                            <p:cond delay="499"/>
                                          </p:stCondLst>
                                        </p:cTn>
                                        <p:tgtEl>
                                          <p:spTgt spid="86"/>
                                        </p:tgtEl>
                                        <p:attrNameLst>
                                          <p:attrName>style.visibility</p:attrName>
                                        </p:attrNameLst>
                                      </p:cBhvr>
                                      <p:to>
                                        <p:strVal val="hidden"/>
                                      </p:to>
                                    </p:set>
                                  </p:childTnLst>
                                </p:cTn>
                              </p:par>
                              <p:par>
                                <p:cTn id="61" presetID="10" presetClass="entr" presetSubtype="0" fill="hold" grpId="2"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fade">
                                      <p:cBhvr>
                                        <p:cTn id="63" dur="500"/>
                                        <p:tgtEl>
                                          <p:spTgt spid="84"/>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8"/>
                                        </p:tgtEl>
                                        <p:attrNameLst>
                                          <p:attrName>style.visibility</p:attrName>
                                        </p:attrNameLst>
                                      </p:cBhvr>
                                      <p:to>
                                        <p:strVal val="visible"/>
                                      </p:to>
                                    </p:set>
                                    <p:animEffect transition="in" filter="fade">
                                      <p:cBhvr>
                                        <p:cTn id="66" dur="500"/>
                                        <p:tgtEl>
                                          <p:spTgt spid="88"/>
                                        </p:tgtEl>
                                      </p:cBhvr>
                                    </p:animEffect>
                                  </p:childTnLst>
                                </p:cTn>
                              </p:par>
                              <p:par>
                                <p:cTn id="67" presetID="10" presetClass="exit" presetSubtype="0" fill="hold" grpId="1" nodeType="withEffect">
                                  <p:stCondLst>
                                    <p:cond delay="0"/>
                                  </p:stCondLst>
                                  <p:childTnLst>
                                    <p:animEffect transition="out" filter="fade">
                                      <p:cBhvr>
                                        <p:cTn id="68" dur="500"/>
                                        <p:tgtEl>
                                          <p:spTgt spid="87"/>
                                        </p:tgtEl>
                                      </p:cBhvr>
                                    </p:animEffect>
                                    <p:set>
                                      <p:cBhvr>
                                        <p:cTn id="69" dur="1" fill="hold">
                                          <p:stCondLst>
                                            <p:cond delay="499"/>
                                          </p:stCondLst>
                                        </p:cTn>
                                        <p:tgtEl>
                                          <p:spTgt spid="87"/>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3">
                                            <p:txEl>
                                              <p:pRg st="5" end="5"/>
                                            </p:txEl>
                                          </p:spTgt>
                                        </p:tgtEl>
                                        <p:attrNameLst>
                                          <p:attrName>style.visibility</p:attrName>
                                        </p:attrNameLst>
                                      </p:cBhvr>
                                      <p:to>
                                        <p:strVal val="visible"/>
                                      </p:to>
                                    </p:set>
                                    <p:animEffect transition="in" filter="fade">
                                      <p:cBhvr>
                                        <p:cTn id="74" dur="500"/>
                                        <p:tgtEl>
                                          <p:spTgt spid="13">
                                            <p:txEl>
                                              <p:pRg st="5" end="5"/>
                                            </p:txEl>
                                          </p:spTgt>
                                        </p:tgtEl>
                                      </p:cBhvr>
                                    </p:animEffect>
                                  </p:childTnLst>
                                </p:cTn>
                              </p:par>
                              <p:par>
                                <p:cTn id="75" presetID="10" presetClass="exit" presetSubtype="0" fill="hold" grpId="3" nodeType="withEffect">
                                  <p:stCondLst>
                                    <p:cond delay="0"/>
                                  </p:stCondLst>
                                  <p:childTnLst>
                                    <p:animEffect transition="out" filter="fade">
                                      <p:cBhvr>
                                        <p:cTn id="76" dur="500"/>
                                        <p:tgtEl>
                                          <p:spTgt spid="84"/>
                                        </p:tgtEl>
                                      </p:cBhvr>
                                    </p:animEffect>
                                    <p:set>
                                      <p:cBhvr>
                                        <p:cTn id="77" dur="1" fill="hold">
                                          <p:stCondLst>
                                            <p:cond delay="499"/>
                                          </p:stCondLst>
                                        </p:cTn>
                                        <p:tgtEl>
                                          <p:spTgt spid="84"/>
                                        </p:tgtEl>
                                        <p:attrNameLst>
                                          <p:attrName>style.visibility</p:attrName>
                                        </p:attrNameLst>
                                      </p:cBhvr>
                                      <p:to>
                                        <p:strVal val="hidden"/>
                                      </p:to>
                                    </p:set>
                                  </p:childTnLst>
                                </p:cTn>
                              </p:par>
                              <p:par>
                                <p:cTn id="78" presetID="10" presetClass="entr" presetSubtype="0" fill="hold" grpId="0" nodeType="with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fade">
                                      <p:cBhvr>
                                        <p:cTn id="80" dur="500"/>
                                        <p:tgtEl>
                                          <p:spTgt spid="9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fade">
                                      <p:cBhvr>
                                        <p:cTn id="83" dur="500"/>
                                        <p:tgtEl>
                                          <p:spTgt spid="89"/>
                                        </p:tgtEl>
                                      </p:cBhvr>
                                    </p:animEffect>
                                  </p:childTnLst>
                                </p:cTn>
                              </p:par>
                              <p:par>
                                <p:cTn id="84" presetID="10" presetClass="exit" presetSubtype="0" fill="hold" grpId="1" nodeType="withEffect">
                                  <p:stCondLst>
                                    <p:cond delay="0"/>
                                  </p:stCondLst>
                                  <p:childTnLst>
                                    <p:animEffect transition="out" filter="fade">
                                      <p:cBhvr>
                                        <p:cTn id="85" dur="500"/>
                                        <p:tgtEl>
                                          <p:spTgt spid="88"/>
                                        </p:tgtEl>
                                      </p:cBhvr>
                                    </p:animEffect>
                                    <p:set>
                                      <p:cBhvr>
                                        <p:cTn id="86"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2" grpId="0" animBg="1"/>
      <p:bldP spid="82" grpId="1" animBg="1"/>
      <p:bldP spid="83" grpId="0" animBg="1"/>
      <p:bldP spid="83" grpId="1" animBg="1"/>
      <p:bldP spid="87" grpId="0" animBg="1"/>
      <p:bldP spid="87" grpId="1" animBg="1"/>
      <p:bldP spid="88" grpId="0" animBg="1"/>
      <p:bldP spid="88" grpId="1" animBg="1"/>
      <p:bldP spid="89" grpId="0" animBg="1"/>
      <p:bldP spid="90" grpId="0" animBg="1"/>
      <p:bldP spid="84" grpId="0" animBg="1"/>
      <p:bldP spid="84" grpId="1" animBg="1"/>
      <p:bldP spid="84" grpId="2" animBg="1"/>
      <p:bldP spid="84" grpId="3" animBg="1"/>
      <p:bldP spid="86" grpId="0" animBg="1"/>
      <p:bldP spid="8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Shader</a:t>
            </a:r>
            <a:r>
              <a:rPr lang="en-US" dirty="0" smtClean="0"/>
              <a:t> types – continuations</a:t>
            </a:r>
            <a:endParaRPr lang="en-US" dirty="0"/>
          </a:p>
        </p:txBody>
      </p:sp>
      <p:sp>
        <p:nvSpPr>
          <p:cNvPr id="3" name="Text Placeholder 2"/>
          <p:cNvSpPr>
            <a:spLocks noGrp="1"/>
          </p:cNvSpPr>
          <p:nvPr>
            <p:ph type="body" sz="quarter" idx="10"/>
          </p:nvPr>
        </p:nvSpPr>
        <p:spPr/>
        <p:txBody>
          <a:bodyPr/>
          <a:lstStyle/>
          <a:p>
            <a:r>
              <a:rPr lang="en-US" dirty="0" smtClean="0"/>
              <a:t>Description</a:t>
            </a:r>
            <a:endParaRPr lang="en-US" dirty="0"/>
          </a:p>
        </p:txBody>
      </p:sp>
      <p:sp>
        <p:nvSpPr>
          <p:cNvPr id="6" name="Content Placeholder 3"/>
          <p:cNvSpPr txBox="1">
            <a:spLocks/>
          </p:cNvSpPr>
          <p:nvPr/>
        </p:nvSpPr>
        <p:spPr>
          <a:xfrm>
            <a:off x="5148064" y="1772816"/>
            <a:ext cx="3528392"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GPU sends ray</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cs-CZ" sz="3000" dirty="0" smtClean="0">
                <a:latin typeface="Calibri" pitchFamily="34" charset="0"/>
                <a:cs typeface="+mn-cs"/>
              </a:rPr>
              <a:t>Sleep until done</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rPr>
              <a:t>Continue</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Like</a:t>
            </a:r>
            <a:r>
              <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rPr>
              <a:t> DRAM</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 access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cs-CZ" sz="3000" dirty="0" smtClean="0">
                <a:latin typeface="Calibri" pitchFamily="34" charset="0"/>
                <a:cs typeface="+mn-cs"/>
              </a:rPr>
              <a:t>Cover </a:t>
            </a:r>
            <a:r>
              <a:rPr lang="en-US" sz="3000" dirty="0" smtClean="0">
                <a:latin typeface="Calibri" pitchFamily="34" charset="0"/>
                <a:cs typeface="+mn-cs"/>
              </a:rPr>
              <a:t>600 cycles</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Needs </a:t>
            </a:r>
            <a:r>
              <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rPr>
              <a:t>compiler</a:t>
            </a: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9" name="Rounded Rectangle 8"/>
          <p:cNvSpPr/>
          <p:nvPr/>
        </p:nvSpPr>
        <p:spPr>
          <a:xfrm>
            <a:off x="2123728" y="1988840"/>
            <a:ext cx="2808312" cy="3096344"/>
          </a:xfrm>
          <a:prstGeom prst="roundRect">
            <a:avLst/>
          </a:prstGeom>
          <a:solidFill>
            <a:srgbClr val="F0FC6C">
              <a:alpha val="40000"/>
            </a:srgb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
        <p:nvSpPr>
          <p:cNvPr id="10" name="Up-Down Arrow 9"/>
          <p:cNvSpPr/>
          <p:nvPr/>
        </p:nvSpPr>
        <p:spPr>
          <a:xfrm rot="3600000">
            <a:off x="3286623" y="3546013"/>
            <a:ext cx="216024" cy="482177"/>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2" name="Down Arrow 11"/>
          <p:cNvSpPr/>
          <p:nvPr/>
        </p:nvSpPr>
        <p:spPr>
          <a:xfrm rot="10800000">
            <a:off x="755577"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3" name="Down Arrow 12"/>
          <p:cNvSpPr/>
          <p:nvPr/>
        </p:nvSpPr>
        <p:spPr>
          <a:xfrm>
            <a:off x="1043609"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4" name="Down Arrow 13"/>
          <p:cNvSpPr/>
          <p:nvPr/>
        </p:nvSpPr>
        <p:spPr>
          <a:xfrm rot="5400000">
            <a:off x="3311860"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5" name="Down Arrow 14"/>
          <p:cNvSpPr/>
          <p:nvPr/>
        </p:nvSpPr>
        <p:spPr>
          <a:xfrm rot="16200000">
            <a:off x="3311860"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6" name="Down Arrow 15"/>
          <p:cNvSpPr/>
          <p:nvPr/>
        </p:nvSpPr>
        <p:spPr>
          <a:xfrm rot="10800000">
            <a:off x="3923928"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Down Arrow 16"/>
          <p:cNvSpPr/>
          <p:nvPr/>
        </p:nvSpPr>
        <p:spPr>
          <a:xfrm>
            <a:off x="4211960" y="278092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8" name="Down Arrow 17"/>
          <p:cNvSpPr/>
          <p:nvPr/>
        </p:nvSpPr>
        <p:spPr>
          <a:xfrm rot="10800000">
            <a:off x="3923928"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0" name="Down Arrow 19"/>
          <p:cNvSpPr/>
          <p:nvPr/>
        </p:nvSpPr>
        <p:spPr>
          <a:xfrm>
            <a:off x="4211960" y="371703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1" name="Down Arrow 20"/>
          <p:cNvSpPr/>
          <p:nvPr/>
        </p:nvSpPr>
        <p:spPr>
          <a:xfrm rot="5400000">
            <a:off x="3311860"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4" name="Down Arrow 23"/>
          <p:cNvSpPr/>
          <p:nvPr/>
        </p:nvSpPr>
        <p:spPr>
          <a:xfrm rot="16200000">
            <a:off x="3311860"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5" name="Down Arrow 24"/>
          <p:cNvSpPr/>
          <p:nvPr/>
        </p:nvSpPr>
        <p:spPr>
          <a:xfrm rot="5400000">
            <a:off x="2015716" y="2456892"/>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6" name="Down Arrow 25"/>
          <p:cNvSpPr/>
          <p:nvPr/>
        </p:nvSpPr>
        <p:spPr>
          <a:xfrm rot="16200000">
            <a:off x="2015716" y="2168860"/>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7" name="Down Arrow 26"/>
          <p:cNvSpPr/>
          <p:nvPr/>
        </p:nvSpPr>
        <p:spPr>
          <a:xfrm rot="5400000">
            <a:off x="2015716" y="3392996"/>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8" name="Down Arrow 27"/>
          <p:cNvSpPr/>
          <p:nvPr/>
        </p:nvSpPr>
        <p:spPr>
          <a:xfrm rot="16200000">
            <a:off x="2015716" y="3104964"/>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29" name="Down Arrow 28"/>
          <p:cNvSpPr/>
          <p:nvPr/>
        </p:nvSpPr>
        <p:spPr>
          <a:xfrm rot="10800000">
            <a:off x="3923928"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Down Arrow 29"/>
          <p:cNvSpPr/>
          <p:nvPr/>
        </p:nvSpPr>
        <p:spPr>
          <a:xfrm>
            <a:off x="4211960" y="4941168"/>
            <a:ext cx="216024" cy="288032"/>
          </a:xfrm>
          <a:prstGeom prst="downArrow">
            <a:avLst>
              <a:gd name="adj1" fmla="val 50000"/>
              <a:gd name="adj2" fmla="val 53307"/>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Up-Down Arrow 30"/>
          <p:cNvSpPr/>
          <p:nvPr/>
        </p:nvSpPr>
        <p:spPr>
          <a:xfrm rot="5400000">
            <a:off x="2499960" y="3700840"/>
            <a:ext cx="216024" cy="1976600"/>
          </a:xfrm>
          <a:prstGeom prst="upDownArrow">
            <a:avLst/>
          </a:prstGeom>
          <a:solidFill>
            <a:schemeClr val="tx1">
              <a:lumMod val="6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2" name="Rounded Rectangle 31"/>
          <p:cNvSpPr/>
          <p:nvPr/>
        </p:nvSpPr>
        <p:spPr>
          <a:xfrm>
            <a:off x="2267744" y="3068960"/>
            <a:ext cx="1008112"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Node</a:t>
            </a:r>
          </a:p>
          <a:p>
            <a:pPr algn="ctr"/>
            <a:r>
              <a:rPr lang="en-US" dirty="0" smtClean="0"/>
              <a:t>cache</a:t>
            </a:r>
          </a:p>
        </p:txBody>
      </p:sp>
      <p:sp>
        <p:nvSpPr>
          <p:cNvPr id="33" name="Rounded Rectangle 32"/>
          <p:cNvSpPr/>
          <p:nvPr/>
        </p:nvSpPr>
        <p:spPr>
          <a:xfrm>
            <a:off x="2267744" y="2132856"/>
            <a:ext cx="1008112"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Vertex </a:t>
            </a:r>
          </a:p>
          <a:p>
            <a:pPr algn="ctr"/>
            <a:r>
              <a:rPr lang="en-US" dirty="0" smtClean="0"/>
              <a:t>cache </a:t>
            </a:r>
          </a:p>
        </p:txBody>
      </p:sp>
      <p:sp>
        <p:nvSpPr>
          <p:cNvPr id="34" name="Rectangle 33"/>
          <p:cNvSpPr/>
          <p:nvPr/>
        </p:nvSpPr>
        <p:spPr>
          <a:xfrm>
            <a:off x="1619672" y="2132856"/>
            <a:ext cx="360040" cy="1800200"/>
          </a:xfrm>
          <a:prstGeom prst="rect">
            <a:avLst/>
          </a:prstGeom>
          <a:solidFill>
            <a:srgbClr val="8E793E"/>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L2 </a:t>
            </a:r>
            <a:endParaRPr lang="en-US" dirty="0"/>
          </a:p>
        </p:txBody>
      </p:sp>
      <p:sp>
        <p:nvSpPr>
          <p:cNvPr id="35" name="Rounded Rectangle 34"/>
          <p:cNvSpPr/>
          <p:nvPr/>
        </p:nvSpPr>
        <p:spPr>
          <a:xfrm>
            <a:off x="3563888" y="3068960"/>
            <a:ext cx="1224136" cy="648072"/>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processor</a:t>
            </a:r>
            <a:endParaRPr lang="en-US" dirty="0"/>
          </a:p>
        </p:txBody>
      </p:sp>
      <p:sp>
        <p:nvSpPr>
          <p:cNvPr id="36" name="Rounded Rectangle 35"/>
          <p:cNvSpPr/>
          <p:nvPr/>
        </p:nvSpPr>
        <p:spPr>
          <a:xfrm>
            <a:off x="3563888" y="2132856"/>
            <a:ext cx="1224136" cy="648072"/>
          </a:xfrm>
          <a:prstGeom prst="roundRect">
            <a:avLst/>
          </a:prstGeom>
          <a:solidFill>
            <a:srgbClr val="1F471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Geometry</a:t>
            </a:r>
          </a:p>
          <a:p>
            <a:pPr algn="ctr"/>
            <a:r>
              <a:rPr lang="en-US" dirty="0" smtClean="0"/>
              <a:t>processor</a:t>
            </a:r>
            <a:endParaRPr lang="en-US" dirty="0"/>
          </a:p>
        </p:txBody>
      </p:sp>
      <p:sp>
        <p:nvSpPr>
          <p:cNvPr id="37" name="Rounded Rectangle 36"/>
          <p:cNvSpPr/>
          <p:nvPr/>
        </p:nvSpPr>
        <p:spPr>
          <a:xfrm>
            <a:off x="2267744" y="3861048"/>
            <a:ext cx="1008112" cy="648072"/>
          </a:xfrm>
          <a:prstGeom prst="roundRect">
            <a:avLst/>
          </a:prstGeom>
          <a:solidFill>
            <a:srgbClr val="443347"/>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Traversal</a:t>
            </a:r>
          </a:p>
          <a:p>
            <a:pPr algn="ctr"/>
            <a:r>
              <a:rPr lang="en-US" dirty="0" smtClean="0"/>
              <a:t>stack</a:t>
            </a:r>
            <a:endParaRPr lang="en-US" dirty="0"/>
          </a:p>
        </p:txBody>
      </p:sp>
      <p:sp>
        <p:nvSpPr>
          <p:cNvPr id="38" name="Rounded Rectangle 37"/>
          <p:cNvSpPr/>
          <p:nvPr/>
        </p:nvSpPr>
        <p:spPr>
          <a:xfrm>
            <a:off x="3563888" y="4005064"/>
            <a:ext cx="1224136" cy="936104"/>
          </a:xfrm>
          <a:prstGeom prst="roundRect">
            <a:avLst/>
          </a:prstGeom>
          <a:solidFill>
            <a:schemeClr val="bg2">
              <a:lumMod val="75000"/>
            </a:schemeClr>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IO unit</a:t>
            </a:r>
            <a:endParaRPr lang="en-US" dirty="0"/>
          </a:p>
        </p:txBody>
      </p:sp>
      <p:sp>
        <p:nvSpPr>
          <p:cNvPr id="39" name="Rounded Rectangle 38"/>
          <p:cNvSpPr/>
          <p:nvPr/>
        </p:nvSpPr>
        <p:spPr>
          <a:xfrm>
            <a:off x="323528" y="5229200"/>
            <a:ext cx="4464496" cy="432048"/>
          </a:xfrm>
          <a:prstGeom prst="roundRect">
            <a:avLst/>
          </a:prstGeom>
          <a:solidFill>
            <a:srgbClr val="264978"/>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GP </a:t>
            </a:r>
            <a:r>
              <a:rPr lang="en-US" dirty="0" err="1" smtClean="0"/>
              <a:t>shaders</a:t>
            </a:r>
            <a:endParaRPr lang="en-US" dirty="0"/>
          </a:p>
        </p:txBody>
      </p:sp>
      <p:sp>
        <p:nvSpPr>
          <p:cNvPr id="40" name="Rectangle 39"/>
          <p:cNvSpPr/>
          <p:nvPr/>
        </p:nvSpPr>
        <p:spPr>
          <a:xfrm>
            <a:off x="323528" y="2132856"/>
            <a:ext cx="1296144" cy="2808312"/>
          </a:xfrm>
          <a:prstGeom prst="rect">
            <a:avLst/>
          </a:prstGeom>
          <a:solidFill>
            <a:srgbClr val="6B572F"/>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r>
              <a:rPr lang="en-US" dirty="0" smtClean="0"/>
              <a:t>Main</a:t>
            </a:r>
          </a:p>
          <a:p>
            <a:pPr algn="ctr"/>
            <a:r>
              <a:rPr lang="en-US" dirty="0" smtClean="0"/>
              <a:t>memory</a:t>
            </a:r>
            <a:endParaRPr lang="en-US" dirty="0"/>
          </a:p>
        </p:txBody>
      </p:sp>
      <p:sp>
        <p:nvSpPr>
          <p:cNvPr id="41" name="GP-&gt;IO"/>
          <p:cNvSpPr/>
          <p:nvPr/>
        </p:nvSpPr>
        <p:spPr>
          <a:xfrm rot="10800000">
            <a:off x="3923929"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6" name="IO-&gt;GP"/>
          <p:cNvSpPr/>
          <p:nvPr/>
        </p:nvSpPr>
        <p:spPr>
          <a:xfrm>
            <a:off x="4211960" y="4941168"/>
            <a:ext cx="216024" cy="288032"/>
          </a:xfrm>
          <a:prstGeom prst="downArrow">
            <a:avLst>
              <a:gd name="adj1" fmla="val 50000"/>
              <a:gd name="adj2" fmla="val 53307"/>
            </a:avLst>
          </a:prstGeom>
          <a:solidFill>
            <a:srgbClr val="C00000"/>
          </a:solidFill>
          <a:ln>
            <a:no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50" name="Rounded Rectangle 49"/>
          <p:cNvSpPr/>
          <p:nvPr/>
        </p:nvSpPr>
        <p:spPr>
          <a:xfrm>
            <a:off x="2123728" y="1988840"/>
            <a:ext cx="2808312" cy="1800200"/>
          </a:xfrm>
          <a:prstGeom prst="roundRect">
            <a:avLst>
              <a:gd name="adj" fmla="val 18279"/>
            </a:avLst>
          </a:prstGeom>
          <a:noFill/>
          <a:ln w="38100">
            <a:solidFill>
              <a:srgbClr val="C00000"/>
            </a:solidFill>
          </a:ln>
          <a:effectLst/>
          <a:scene3d>
            <a:camera prst="orthographicFront"/>
            <a:lightRig rig="threePt" dir="t">
              <a:rot lat="0" lon="0" rev="1800000"/>
            </a:lightRig>
          </a:scene3d>
          <a:sp3d prstMaterial="matte">
            <a:bevelT h="20320"/>
          </a:sp3d>
        </p:spPr>
        <p:style>
          <a:lnRef idx="1">
            <a:schemeClr val="accent6"/>
          </a:lnRef>
          <a:fillRef idx="3">
            <a:schemeClr val="accent6"/>
          </a:fillRef>
          <a:effectRef idx="2">
            <a:schemeClr val="accent6"/>
          </a:effectRef>
          <a:fontRef idx="minor">
            <a:schemeClr val="lt1"/>
          </a:fontRef>
        </p:style>
        <p:txBody>
          <a:bodyPr wrap="none" rtlCol="0" anchor="ctr"/>
          <a:lstStyle/>
          <a:p>
            <a:pPr algn="ct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par>
                                <p:cTn id="19" presetID="10" presetClass="exit" presetSubtype="0" fill="hold" grpId="1" nodeType="withEffect">
                                  <p:stCondLst>
                                    <p:cond delay="0"/>
                                  </p:stCondLst>
                                  <p:childTnLst>
                                    <p:animEffect transition="out" filter="fade">
                                      <p:cBhvr>
                                        <p:cTn id="20" dur="500"/>
                                        <p:tgtEl>
                                          <p:spTgt spid="41"/>
                                        </p:tgtEl>
                                      </p:cBhvr>
                                    </p:animEffect>
                                    <p:set>
                                      <p:cBhvr>
                                        <p:cTn id="21" dur="1" fill="hold">
                                          <p:stCondLst>
                                            <p:cond delay="499"/>
                                          </p:stCondLst>
                                        </p:cTn>
                                        <p:tgtEl>
                                          <p:spTgt spid="41"/>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500"/>
                                        <p:tgtEl>
                                          <p:spTgt spid="6">
                                            <p:txEl>
                                              <p:pRg st="2" end="2"/>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par>
                                <p:cTn id="30" presetID="10" presetClass="exit" presetSubtype="0" fill="hold" grpId="1" nodeType="withEffect">
                                  <p:stCondLst>
                                    <p:cond delay="0"/>
                                  </p:stCondLst>
                                  <p:childTnLst>
                                    <p:animEffect transition="out" filter="fade">
                                      <p:cBhvr>
                                        <p:cTn id="31" dur="500"/>
                                        <p:tgtEl>
                                          <p:spTgt spid="50"/>
                                        </p:tgtEl>
                                      </p:cBhvr>
                                    </p:animEffect>
                                    <p:set>
                                      <p:cBhvr>
                                        <p:cTn id="32" dur="1" fill="hold">
                                          <p:stCondLst>
                                            <p:cond delay="499"/>
                                          </p:stCondLst>
                                        </p:cTn>
                                        <p:tgtEl>
                                          <p:spTgt spid="5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childTnLst>
                                </p:cTn>
                              </p:par>
                              <p:par>
                                <p:cTn id="38" presetID="10" presetClass="exit" presetSubtype="0" fill="hold" grpId="1" nodeType="withEffect">
                                  <p:stCondLst>
                                    <p:cond delay="0"/>
                                  </p:stCondLst>
                                  <p:childTnLst>
                                    <p:animEffect transition="out" filter="fade">
                                      <p:cBhvr>
                                        <p:cTn id="39" dur="500"/>
                                        <p:tgtEl>
                                          <p:spTgt spid="46"/>
                                        </p:tgtEl>
                                      </p:cBhvr>
                                    </p:animEffect>
                                    <p:set>
                                      <p:cBhvr>
                                        <p:cTn id="40" dur="1" fill="hold">
                                          <p:stCondLst>
                                            <p:cond delay="499"/>
                                          </p:stCondLst>
                                        </p:cTn>
                                        <p:tgtEl>
                                          <p:spTgt spid="46"/>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fade">
                                      <p:cBhvr>
                                        <p:cTn id="45" dur="500"/>
                                        <p:tgtEl>
                                          <p:spTgt spid="6">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6">
                                            <p:txEl>
                                              <p:pRg st="6" end="6"/>
                                            </p:txEl>
                                          </p:spTgt>
                                        </p:tgtEl>
                                        <p:attrNameLst>
                                          <p:attrName>style.visibility</p:attrName>
                                        </p:attrNameLst>
                                      </p:cBhvr>
                                      <p:to>
                                        <p:strVal val="visible"/>
                                      </p:to>
                                    </p:set>
                                    <p:animEffect transition="in" filter="fade">
                                      <p:cBhvr>
                                        <p:cTn id="5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6" grpId="0" animBg="1"/>
      <p:bldP spid="46" grpId="1" animBg="1"/>
      <p:bldP spid="50" grpId="0" animBg="1"/>
      <p:bldP spid="5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D:\Dropbox\My Dropbox\DRPU\cellHwWSCG2010\wscg2010\images\fairy_forest.png"/>
          <p:cNvPicPr>
            <a:picLocks noChangeAspect="1" noChangeArrowheads="1"/>
          </p:cNvPicPr>
          <p:nvPr/>
        </p:nvPicPr>
        <p:blipFill>
          <a:blip r:embed="rId3" cstate="print"/>
          <a:srcRect/>
          <a:stretch>
            <a:fillRect/>
          </a:stretch>
        </p:blipFill>
        <p:spPr bwMode="auto">
          <a:xfrm>
            <a:off x="683568" y="1844824"/>
            <a:ext cx="3960440" cy="3960440"/>
          </a:xfrm>
          <a:prstGeom prst="rect">
            <a:avLst/>
          </a:prstGeom>
          <a:noFill/>
        </p:spPr>
      </p:pic>
      <p:sp>
        <p:nvSpPr>
          <p:cNvPr id="2" name="Title 1"/>
          <p:cNvSpPr>
            <a:spLocks noGrp="1"/>
          </p:cNvSpPr>
          <p:nvPr>
            <p:ph type="title"/>
          </p:nvPr>
        </p:nvSpPr>
        <p:spPr/>
        <p:txBody>
          <a:bodyPr/>
          <a:lstStyle/>
          <a:p>
            <a:r>
              <a:rPr lang="en-US" dirty="0" err="1" smtClean="0"/>
              <a:t>Shader</a:t>
            </a:r>
            <a:r>
              <a:rPr lang="en-US" dirty="0" smtClean="0"/>
              <a:t> types – continuations</a:t>
            </a:r>
            <a:endParaRPr lang="en-US" dirty="0"/>
          </a:p>
        </p:txBody>
      </p:sp>
      <p:sp>
        <p:nvSpPr>
          <p:cNvPr id="3" name="Text Placeholder 2"/>
          <p:cNvSpPr>
            <a:spLocks noGrp="1"/>
          </p:cNvSpPr>
          <p:nvPr>
            <p:ph type="body" sz="quarter" idx="10"/>
          </p:nvPr>
        </p:nvSpPr>
        <p:spPr/>
        <p:txBody>
          <a:bodyPr/>
          <a:lstStyle/>
          <a:p>
            <a:r>
              <a:rPr lang="en-US" dirty="0" smtClean="0"/>
              <a:t>Results</a:t>
            </a:r>
            <a:endParaRPr lang="en-US" dirty="0"/>
          </a:p>
        </p:txBody>
      </p:sp>
      <p:sp>
        <p:nvSpPr>
          <p:cNvPr id="14" name="Content Placeholder 3"/>
          <p:cNvSpPr txBox="1">
            <a:spLocks/>
          </p:cNvSpPr>
          <p:nvPr/>
        </p:nvSpPr>
        <p:spPr>
          <a:xfrm>
            <a:off x="5148064" y="1772816"/>
            <a:ext cx="2448272" cy="4033624"/>
          </a:xfrm>
          <a:prstGeom prst="rect">
            <a:avLst/>
          </a:prstGeom>
        </p:spPr>
        <p:txBody>
          <a:bodyPr lIns="144000" tIns="144000">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err="1" smtClean="0">
                <a:ln>
                  <a:noFill/>
                </a:ln>
                <a:solidFill>
                  <a:schemeClr val="tx1"/>
                </a:solidFill>
                <a:effectLst/>
                <a:uLnTx/>
                <a:uFillTx/>
                <a:latin typeface="Calibri" pitchFamily="34" charset="0"/>
                <a:ea typeface="+mn-ea"/>
                <a:cs typeface="+mn-cs"/>
              </a:rPr>
              <a:t>MRays</a:t>
            </a: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/s:</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BW [</a:t>
            </a:r>
            <a:r>
              <a:rPr lang="en-US" sz="3000" dirty="0" err="1" smtClean="0">
                <a:latin typeface="Calibri" pitchFamily="34" charset="0"/>
                <a:cs typeface="+mn-cs"/>
              </a:rPr>
              <a:t>GBps</a:t>
            </a:r>
            <a:r>
              <a:rPr lang="en-US" sz="3000" dirty="0" smtClean="0">
                <a:latin typeface="Calibri" pitchFamily="34" charset="0"/>
                <a:cs typeface="+mn-cs"/>
              </a:rPr>
              <a:t>]:</a:t>
            </a:r>
            <a:endParaRPr lang="cs-CZ" sz="3000" dirty="0" smtClean="0">
              <a:latin typeface="Calibri" pitchFamily="34" charset="0"/>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rPr>
              <a:t>L1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L2 [%]:</a:t>
            </a: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r>
              <a:rPr lang="en-US" sz="3000" dirty="0" smtClean="0">
                <a:latin typeface="Calibri" pitchFamily="34" charset="0"/>
                <a:cs typeface="+mn-cs"/>
              </a:rPr>
              <a:t>Latency:</a:t>
            </a:r>
            <a:endParaRPr kumimoji="0" lang="cs-CZ"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endParaRPr kumimoji="0" lang="en-US" sz="3000" b="0"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l"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5" name="Content Placeholder 3"/>
          <p:cNvSpPr txBox="1">
            <a:spLocks/>
          </p:cNvSpPr>
          <p:nvPr/>
        </p:nvSpPr>
        <p:spPr>
          <a:xfrm>
            <a:off x="7452320" y="1772816"/>
            <a:ext cx="1368152" cy="4033624"/>
          </a:xfrm>
          <a:prstGeom prst="rect">
            <a:avLst/>
          </a:prstGeom>
        </p:spPr>
        <p:txBody>
          <a:bodyPr lIns="144000" tIns="144000">
            <a:normAutofit/>
          </a:bodyPr>
          <a:lstStyle/>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48.1</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7.5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50</a:t>
            </a:r>
            <a:r>
              <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rPr>
              <a:t>.5</a:t>
            </a: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None/>
              <a:tabLst/>
              <a:defRPr/>
            </a:pPr>
            <a:r>
              <a:rPr lang="en-US" sz="3000" b="1" dirty="0" smtClean="0">
                <a:latin typeface="Calibri" pitchFamily="34" charset="0"/>
                <a:cs typeface="+mn-cs"/>
              </a:rPr>
              <a:t>80.5</a:t>
            </a: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buFont typeface="Wingdings 2" pitchFamily="18" charset="2"/>
              <a:buChar char=""/>
              <a:tabLst/>
              <a:defRPr/>
            </a:pPr>
            <a:endParaRPr kumimoji="0" lang="en-US" sz="3000" b="1" i="0" u="none" strike="noStrike" kern="1200" cap="none" spc="0" normalizeH="0" baseline="0" noProof="0" dirty="0" smtClean="0">
              <a:ln>
                <a:noFill/>
              </a:ln>
              <a:solidFill>
                <a:schemeClr val="tx1"/>
              </a:solidFill>
              <a:effectLst/>
              <a:uLnTx/>
              <a:uFillTx/>
              <a:latin typeface="Calibri" pitchFamily="34" charset="0"/>
              <a:ea typeface="+mn-ea"/>
              <a:cs typeface="+mn-cs"/>
            </a:endParaRPr>
          </a:p>
          <a:p>
            <a:pPr marL="448056" marR="0" lvl="0" indent="-384048" algn="r" defTabSz="914400" rtl="0" eaLnBrk="1" fontAlgn="auto" latinLnBrk="0" hangingPunct="1">
              <a:lnSpc>
                <a:spcPct val="100000"/>
              </a:lnSpc>
              <a:spcBef>
                <a:spcPct val="20000"/>
              </a:spcBef>
              <a:spcAft>
                <a:spcPts val="0"/>
              </a:spcAft>
              <a:buClr>
                <a:srgbClr val="FFC000"/>
              </a:buClr>
              <a:buSzPct val="70000"/>
              <a:tabLst/>
              <a:defRPr/>
            </a:pPr>
            <a:r>
              <a:rPr lang="en-US" sz="3000" b="1" dirty="0" smtClean="0">
                <a:latin typeface="Calibri" pitchFamily="34" charset="0"/>
                <a:cs typeface="+mn-cs"/>
              </a:rPr>
              <a:t>5.4M</a:t>
            </a:r>
            <a:endParaRPr kumimoji="0" lang="en-US" sz="3000" b="1"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0" end="0"/>
                                            </p:txEl>
                                          </p:spTgt>
                                        </p:tgtEl>
                                        <p:attrNameLst>
                                          <p:attrName>style.visibility</p:attrName>
                                        </p:attrNameLst>
                                      </p:cBhvr>
                                      <p:to>
                                        <p:strVal val="visible"/>
                                      </p:to>
                                    </p:set>
                                    <p:animEffect transition="in" filter="fade">
                                      <p:cBhvr>
                                        <p:cTn id="10" dur="500"/>
                                        <p:tgtEl>
                                          <p:spTgt spid="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animEffect transition="in" filter="fade">
                                      <p:cBhvr>
                                        <p:cTn id="15" dur="500"/>
                                        <p:tgtEl>
                                          <p:spTgt spid="14">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500"/>
                                        <p:tgtEl>
                                          <p:spTgt spid="1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xEl>
                                              <p:pRg st="2" end="2"/>
                                            </p:txEl>
                                          </p:spTgt>
                                        </p:tgtEl>
                                        <p:attrNameLst>
                                          <p:attrName>style.visibility</p:attrName>
                                        </p:attrNameLst>
                                      </p:cBhvr>
                                      <p:to>
                                        <p:strVal val="visible"/>
                                      </p:to>
                                    </p:set>
                                    <p:animEffect transition="in" filter="fade">
                                      <p:cBhvr>
                                        <p:cTn id="23" dur="500"/>
                                        <p:tgtEl>
                                          <p:spTgt spid="14">
                                            <p:txEl>
                                              <p:pRg st="2" end="2"/>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xEl>
                                              <p:pRg st="2" end="2"/>
                                            </p:txEl>
                                          </p:spTgt>
                                        </p:tgtEl>
                                        <p:attrNameLst>
                                          <p:attrName>style.visibility</p:attrName>
                                        </p:attrNameLst>
                                      </p:cBhvr>
                                      <p:to>
                                        <p:strVal val="visible"/>
                                      </p:to>
                                    </p:set>
                                    <p:animEffect transition="in" filter="fade">
                                      <p:cBhvr>
                                        <p:cTn id="26" dur="500"/>
                                        <p:tgtEl>
                                          <p:spTgt spid="15">
                                            <p:txEl>
                                              <p:pRg st="2" end="2"/>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xEl>
                                              <p:pRg st="3" end="3"/>
                                            </p:txEl>
                                          </p:spTgt>
                                        </p:tgtEl>
                                        <p:attrNameLst>
                                          <p:attrName>style.visibility</p:attrName>
                                        </p:attrNameLst>
                                      </p:cBhvr>
                                      <p:to>
                                        <p:strVal val="visible"/>
                                      </p:to>
                                    </p:set>
                                    <p:animEffect transition="in" filter="fade">
                                      <p:cBhvr>
                                        <p:cTn id="29" dur="500"/>
                                        <p:tgtEl>
                                          <p:spTgt spid="14">
                                            <p:txEl>
                                              <p:pRg st="3" end="3"/>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500"/>
                                        <p:tgtEl>
                                          <p:spTgt spid="1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Effect transition="in" filter="fade">
                                      <p:cBhvr>
                                        <p:cTn id="37" dur="500"/>
                                        <p:tgtEl>
                                          <p:spTgt spid="14">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xEl>
                                              <p:pRg st="5" end="5"/>
                                            </p:txEl>
                                          </p:spTgt>
                                        </p:tgtEl>
                                        <p:attrNameLst>
                                          <p:attrName>style.visibility</p:attrName>
                                        </p:attrNameLst>
                                      </p:cBhvr>
                                      <p:to>
                                        <p:strVal val="visible"/>
                                      </p:to>
                                    </p:set>
                                    <p:animEffect transition="in" filter="fade">
                                      <p:cBhvr>
                                        <p:cTn id="40"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Inner slides">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Misc">
  <a:themeElements>
    <a:clrScheme name="Iliyan Dark">
      <a:dk1>
        <a:srgbClr val="000000"/>
      </a:dk1>
      <a:lt1>
        <a:sysClr val="window" lastClr="FFFFFF"/>
      </a:lt1>
      <a:dk2>
        <a:srgbClr val="666666"/>
      </a:dk2>
      <a:lt2>
        <a:srgbClr val="D2D2D2"/>
      </a:lt2>
      <a:accent1>
        <a:srgbClr val="FFC000"/>
      </a:accent1>
      <a:accent2>
        <a:srgbClr val="C3DCFF"/>
      </a:accent2>
      <a:accent3>
        <a:srgbClr val="87BAFF"/>
      </a:accent3>
      <a:accent4>
        <a:srgbClr val="FFC000"/>
      </a:accent4>
      <a:accent5>
        <a:srgbClr val="005BD3"/>
      </a:accent5>
      <a:accent6>
        <a:srgbClr val="00349E"/>
      </a:accent6>
      <a:hlink>
        <a:srgbClr val="FFC000"/>
      </a:hlink>
      <a:folHlink>
        <a:srgbClr val="FFC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spDef>
      <a:spPr>
        <a:gradFill flip="none" rotWithShape="1">
          <a:gsLst>
            <a:gs pos="0">
              <a:srgbClr val="275A96"/>
            </a:gs>
            <a:gs pos="55000">
              <a:srgbClr val="306BB1"/>
            </a:gs>
            <a:gs pos="100000">
              <a:srgbClr val="3A7ECF"/>
            </a:gs>
          </a:gsLst>
          <a:lin ang="16200000" scaled="0"/>
          <a:tileRect/>
        </a:gradFill>
        <a:ln>
          <a:noFill/>
        </a:ln>
        <a:effectLst>
          <a:outerShdw blurRad="50800" dist="38100" dir="7740000" algn="t" rotWithShape="0">
            <a:srgbClr val="000000">
              <a:alpha val="60000"/>
            </a:srgbClr>
          </a:outerShdw>
        </a:effectLst>
        <a:scene3d>
          <a:camera prst="orthographicFront"/>
          <a:lightRig rig="threePt" dir="t">
            <a:rot lat="0" lon="0" rev="1800000"/>
          </a:lightRig>
        </a:scene3d>
        <a:sp3d prstMaterial="matte">
          <a:bevelT h="20320"/>
        </a:sp3d>
      </a:spPr>
      <a:bodyPr rtlCol="0" anchor="ctr"/>
      <a:lstStyle>
        <a:defPPr algn="ctr">
          <a:defRPr/>
        </a:defPPr>
      </a:lstStyle>
      <a:style>
        <a:lnRef idx="1">
          <a:schemeClr val="accent6"/>
        </a:lnRef>
        <a:fillRef idx="3">
          <a:schemeClr val="accent6"/>
        </a:fillRef>
        <a:effectRef idx="2">
          <a:schemeClr val="accent6"/>
        </a:effectRef>
        <a:fontRef idx="minor">
          <a:schemeClr val="lt1"/>
        </a:fontRef>
      </a:style>
    </a:spDef>
    <a:lnDef>
      <a:spPr>
        <a:ln w="25400">
          <a:solidFill>
            <a:schemeClr val="tx1"/>
          </a:solidFill>
          <a:tailEnd type="stealth" w="lg" len="lg"/>
        </a:ln>
      </a:spPr>
      <a:bodyPr/>
      <a:lstStyle/>
      <a:style>
        <a:lnRef idx="1">
          <a:schemeClr val="accent1"/>
        </a:lnRef>
        <a:fillRef idx="0">
          <a:schemeClr val="accent1"/>
        </a:fillRef>
        <a:effectRef idx="0">
          <a:schemeClr val="accent1"/>
        </a:effectRef>
        <a:fontRef idx="minor">
          <a:schemeClr val="tx1"/>
        </a:fontRef>
      </a:style>
    </a:lnDef>
    <a:txDef>
      <a:spPr/>
      <a:bodyPr vert="horz" wrap="square" lIns="180000" tIns="0" rIns="90000" bIns="0" rtlCol="0" anchor="ctr" anchorCtr="0">
        <a:noAutofit/>
        <a:scene3d>
          <a:camera prst="orthographicFront"/>
          <a:lightRig rig="threePt" dir="t">
            <a:rot lat="0" lon="0" rev="2700000"/>
          </a:lightRig>
        </a:scene3d>
        <a:sp3d contourW="19050" prstMaterial="dkEdge">
          <a:bevelT w="31750" h="19050"/>
          <a:contourClr>
            <a:schemeClr val="bg1">
              <a:lumMod val="85000"/>
              <a:lumOff val="15000"/>
            </a:schemeClr>
          </a:contourClr>
        </a:sp3d>
      </a:bodyPr>
      <a:lstStyle>
        <a:defPPr marL="0" marR="0" indent="0" algn="ctr" defTabSz="914400" rtl="0" eaLnBrk="1" fontAlgn="auto" latinLnBrk="0" hangingPunct="1">
          <a:lnSpc>
            <a:spcPct val="100000"/>
          </a:lnSpc>
          <a:spcBef>
            <a:spcPct val="0"/>
          </a:spcBef>
          <a:spcAft>
            <a:spcPts val="0"/>
          </a:spcAft>
          <a:buClrTx/>
          <a:buSzTx/>
          <a:buFont typeface="Arial" pitchFamily="34" charset="0"/>
          <a:buNone/>
          <a:tabLst/>
          <a:defRPr kumimoji="0" sz="6600" b="1" i="0" u="none" strike="noStrike" kern="1200" cap="none" spc="0" normalizeH="0" baseline="0" noProof="0" dirty="0" smtClean="0">
            <a:ln w="6350">
              <a:noFill/>
            </a:ln>
            <a:solidFill>
              <a:srgbClr val="FFC000"/>
            </a:solidFill>
            <a:effectLst>
              <a:outerShdw blurRad="50800" dist="38100" dir="2700000" algn="tl" rotWithShape="0">
                <a:srgbClr val="000000">
                  <a:alpha val="40000"/>
                </a:srgbClr>
              </a:outerShdw>
            </a:effectLst>
            <a:uLnTx/>
            <a:uFillTx/>
            <a:latin typeface="Calibri" pitchFamily="34" charset="0"/>
            <a:ea typeface="+mj-ea"/>
            <a:cs typeface="+mj-cs"/>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13184</TotalTime>
  <Words>2322</Words>
  <Application>Microsoft Office PowerPoint</Application>
  <PresentationFormat>On-screen Show (4:3)</PresentationFormat>
  <Paragraphs>394</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Title</vt:lpstr>
      <vt:lpstr>Inner slides</vt:lpstr>
      <vt:lpstr>Misc</vt:lpstr>
      <vt:lpstr>Performance Considerations When Using a Dedicated Ray Traversal Engine</vt:lpstr>
      <vt:lpstr>Ray Tracing vs Rasterization</vt:lpstr>
      <vt:lpstr>GPU decomposition</vt:lpstr>
      <vt:lpstr>GPU decomposition</vt:lpstr>
      <vt:lpstr>GPU decomposition</vt:lpstr>
      <vt:lpstr>Our Ray Tracing Engine</vt:lpstr>
      <vt:lpstr>Our Ray Tracing Engine</vt:lpstr>
      <vt:lpstr>Shader types – continuations</vt:lpstr>
      <vt:lpstr>Shader types – continuations</vt:lpstr>
      <vt:lpstr>Shader types – tail recursion</vt:lpstr>
      <vt:lpstr>Shader types – tail recursion</vt:lpstr>
      <vt:lpstr>Using treelets</vt:lpstr>
      <vt:lpstr>Using treelets</vt:lpstr>
      <vt:lpstr>Tail recursion with Treelets</vt:lpstr>
      <vt:lpstr>Results</vt:lpstr>
      <vt:lpstr>Results</vt:lpstr>
      <vt:lpstr>Conclusions &amp; future work</vt:lpstr>
      <vt:lpstr>Acknowledgements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RTfact: Concepts for Generic and High Performance Ray Tracing</dc:title>
  <dc:creator>Iliyan</dc:creator>
  <cp:lastModifiedBy>Tomas</cp:lastModifiedBy>
  <cp:revision>721</cp:revision>
  <dcterms:created xsi:type="dcterms:W3CDTF">2008-08-05T00:16:11Z</dcterms:created>
  <dcterms:modified xsi:type="dcterms:W3CDTF">2011-01-31T17:09:51Z</dcterms:modified>
</cp:coreProperties>
</file>